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16"/>
  </p:notesMasterIdLst>
  <p:sldIdLst>
    <p:sldId id="324" r:id="rId2"/>
    <p:sldId id="295" r:id="rId3"/>
    <p:sldId id="329" r:id="rId4"/>
    <p:sldId id="285" r:id="rId5"/>
    <p:sldId id="326" r:id="rId6"/>
    <p:sldId id="327" r:id="rId7"/>
    <p:sldId id="328" r:id="rId8"/>
    <p:sldId id="330" r:id="rId9"/>
    <p:sldId id="336" r:id="rId10"/>
    <p:sldId id="331" r:id="rId11"/>
    <p:sldId id="333" r:id="rId12"/>
    <p:sldId id="316" r:id="rId13"/>
    <p:sldId id="308" r:id="rId14"/>
    <p:sldId id="262" r:id="rId15"/>
  </p:sldIdLst>
  <p:sldSz cx="9144000" cy="5143500" type="screen16x9"/>
  <p:notesSz cx="6858000" cy="9144000"/>
  <p:embeddedFontLst>
    <p:embeddedFont>
      <p:font typeface="Libre Baskerville" panose="020B0604020202020204" charset="0"/>
      <p:regular r:id="rId17"/>
      <p:bold r:id="rId18"/>
      <p:italic r:id="rId19"/>
    </p:embeddedFont>
    <p:embeddedFont>
      <p:font typeface="Cinzel" panose="020B0604020202020204" charset="0"/>
      <p:regular r:id="rId20"/>
      <p:bold r:id="rId21"/>
    </p:embeddedFont>
    <p:embeddedFont>
      <p:font typeface="Baskerville Old Face" panose="02020602080505020303" pitchFamily="18" charset="0"/>
      <p:regular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xanne Guildford" initials="RG" lastIdx="1" clrIdx="0">
    <p:extLst>
      <p:ext uri="{19B8F6BF-5375-455C-9EA6-DF929625EA0E}">
        <p15:presenceInfo xmlns:p15="http://schemas.microsoft.com/office/powerpoint/2012/main" userId="d5d25489aa9a663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A81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755862-697A-4B38-933F-0724DF4CC85C}">
  <a:tblStyle styleId="{02755862-697A-4B38-933F-0724DF4CC85C}"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088" autoAdjust="0"/>
  </p:normalViewPr>
  <p:slideViewPr>
    <p:cSldViewPr snapToGrid="0">
      <p:cViewPr varScale="1">
        <p:scale>
          <a:sx n="95" d="100"/>
          <a:sy n="95" d="100"/>
        </p:scale>
        <p:origin x="1176" y="78"/>
      </p:cViewPr>
      <p:guideLst>
        <p:guide orient="horz" pos="1620"/>
        <p:guide pos="2880"/>
      </p:guideLst>
    </p:cSldViewPr>
  </p:slideViewPr>
  <p:notesTextViewPr>
    <p:cViewPr>
      <p:scale>
        <a:sx n="1" d="1"/>
        <a:sy n="1" d="1"/>
      </p:scale>
      <p:origin x="0" y="-204"/>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Opening remarks.</a:t>
            </a:r>
          </a:p>
          <a:p>
            <a:pPr marL="0" lvl="0" indent="0" algn="l" rtl="0">
              <a:spcBef>
                <a:spcPts val="0"/>
              </a:spcBef>
              <a:spcAft>
                <a:spcPts val="0"/>
              </a:spcAft>
              <a:buNone/>
            </a:pPr>
            <a:r>
              <a:rPr lang="en-GB" dirty="0"/>
              <a:t>Discuss need for exploring quantitative methods in zooarchaeology to help find patterns in archaeological data.</a:t>
            </a:r>
          </a:p>
          <a:p>
            <a:pPr marL="0" lvl="0" indent="0" algn="l" rtl="0">
              <a:spcBef>
                <a:spcPts val="0"/>
              </a:spcBef>
              <a:spcAft>
                <a:spcPts val="0"/>
              </a:spcAft>
              <a:buNone/>
            </a:pPr>
            <a:r>
              <a:rPr lang="en-GB" dirty="0"/>
              <a:t>Utilizing open data (aggregated reviews, digital repositories </a:t>
            </a:r>
            <a:r>
              <a:rPr lang="en-GB" dirty="0" err="1"/>
              <a:t>ie</a:t>
            </a:r>
            <a:r>
              <a:rPr lang="en-GB" dirty="0"/>
              <a:t> ADS, </a:t>
            </a:r>
            <a:r>
              <a:rPr lang="en-GB" dirty="0" err="1"/>
              <a:t>tDAR</a:t>
            </a:r>
            <a:r>
              <a:rPr lang="en-GB" dirty="0"/>
              <a:t>, Open Context) to look at sites comparatively across larger geographies and through time.</a:t>
            </a:r>
          </a:p>
          <a:p>
            <a:pPr marL="0" lvl="0" indent="0" algn="l" rtl="0">
              <a:spcBef>
                <a:spcPts val="0"/>
              </a:spcBef>
              <a:spcAft>
                <a:spcPts val="0"/>
              </a:spcAft>
              <a:buNone/>
            </a:pPr>
            <a:r>
              <a:rPr lang="en-GB" dirty="0"/>
              <a:t>Need to treat archaeological data as an artefact: continue to address issues of preservation and recovery bias, and uncertainty.</a:t>
            </a:r>
          </a:p>
          <a:p>
            <a:pPr marL="0" lvl="0" indent="0" algn="l" rtl="0">
              <a:spcBef>
                <a:spcPts val="0"/>
              </a:spcBef>
              <a:spcAft>
                <a:spcPts val="0"/>
              </a:spcAft>
              <a:buNone/>
            </a:pPr>
            <a:r>
              <a:rPr lang="en-GB" dirty="0"/>
              <a:t>Impossible to tackle all of the inherent problems with data </a:t>
            </a:r>
            <a:r>
              <a:rPr lang="en-GB" dirty="0">
                <a:sym typeface="Wingdings" panose="05000000000000000000" pitchFamily="2" charset="2"/>
              </a:rPr>
              <a:t> still important to try new methods.</a:t>
            </a:r>
            <a:endParaRPr lang="en-GB" dirty="0"/>
          </a:p>
          <a:p>
            <a:pPr marL="0" lvl="0" indent="0" algn="l" rtl="0">
              <a:spcBef>
                <a:spcPts val="0"/>
              </a:spcBef>
              <a:spcAft>
                <a:spcPts val="0"/>
              </a:spcAft>
              <a:buNone/>
            </a:pPr>
            <a:endParaRPr lang="en-GB"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1117782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The following case study is a revision of FFI methodology developed by Alan </a:t>
            </a:r>
            <a:r>
              <a:rPr lang="en-GB" sz="1100" b="0" i="0" u="none" strike="noStrike" cap="none" dirty="0" err="1" smtClean="0">
                <a:solidFill>
                  <a:srgbClr val="000000"/>
                </a:solidFill>
                <a:effectLst/>
                <a:latin typeface="Arial"/>
                <a:ea typeface="Arial"/>
                <a:cs typeface="Arial"/>
                <a:sym typeface="Arial"/>
              </a:rPr>
              <a:t>Outram</a:t>
            </a:r>
            <a:r>
              <a:rPr lang="en-GB" sz="1100" b="0" i="0" u="none" strike="noStrike" cap="none" dirty="0" smtClean="0">
                <a:solidFill>
                  <a:srgbClr val="000000"/>
                </a:solidFill>
                <a:effectLst/>
                <a:latin typeface="Arial"/>
                <a:ea typeface="Arial"/>
                <a:cs typeface="Arial"/>
                <a:sym typeface="Arial"/>
              </a:rPr>
              <a:t> (2001, etc.) Previous </a:t>
            </a:r>
            <a:r>
              <a:rPr lang="en-GB" sz="1100" b="0" i="0" u="none" strike="noStrike" cap="none" dirty="0">
                <a:solidFill>
                  <a:srgbClr val="000000"/>
                </a:solidFill>
                <a:effectLst/>
                <a:latin typeface="Arial"/>
                <a:ea typeface="Arial"/>
                <a:cs typeface="Arial"/>
                <a:sym typeface="Arial"/>
              </a:rPr>
              <a:t>studies of fracture index has been conducted on prehistoric assemblages (also Johnson et al publications); in my study, I have recorded the categorical variables for each fracture individually, without averaging the scores so I can apply hypothesis testing.</a:t>
            </a:r>
          </a:p>
          <a:p>
            <a:r>
              <a:rPr lang="en-GB" sz="1100" b="0" i="0" u="none" strike="noStrike" cap="none" dirty="0">
                <a:solidFill>
                  <a:srgbClr val="000000"/>
                </a:solidFill>
                <a:effectLst/>
                <a:latin typeface="Arial"/>
                <a:ea typeface="Arial"/>
                <a:cs typeface="Arial"/>
                <a:sym typeface="Arial"/>
              </a:rPr>
              <a:t>I have collected sample data from multiple sites (Hereford, </a:t>
            </a:r>
            <a:r>
              <a:rPr lang="en-GB" sz="1100" b="0" i="0" u="none" strike="noStrike" cap="none" dirty="0" err="1">
                <a:solidFill>
                  <a:srgbClr val="000000"/>
                </a:solidFill>
                <a:effectLst/>
                <a:latin typeface="Arial"/>
                <a:ea typeface="Arial"/>
                <a:cs typeface="Arial"/>
                <a:sym typeface="Arial"/>
              </a:rPr>
              <a:t>Shapwick</a:t>
            </a:r>
            <a:r>
              <a:rPr lang="en-GB" sz="1100" b="0" i="0" u="none" strike="noStrike" cap="none" dirty="0">
                <a:solidFill>
                  <a:srgbClr val="000000"/>
                </a:solidFill>
                <a:effectLst/>
                <a:latin typeface="Arial"/>
                <a:ea typeface="Arial"/>
                <a:cs typeface="Arial"/>
                <a:sym typeface="Arial"/>
              </a:rPr>
              <a:t>, and Poulton) in England that fall within the Roman  – Medieval – Post Medieval period</a:t>
            </a:r>
          </a:p>
          <a:p>
            <a:r>
              <a:rPr lang="en-GB" sz="1100" b="0" i="0" u="none" strike="noStrike" cap="none" dirty="0">
                <a:solidFill>
                  <a:srgbClr val="000000"/>
                </a:solidFill>
                <a:effectLst/>
                <a:latin typeface="Arial"/>
                <a:ea typeface="Arial"/>
                <a:cs typeface="Arial"/>
                <a:sym typeface="Arial"/>
              </a:rPr>
              <a:t>Major difference = instead of taking the average of fragments on a bone, FFI is recorded up to 3 consecutive fragments per each bone and all fractures are presented in bar graph vs cumulative bar graph.</a:t>
            </a:r>
          </a:p>
          <a:p>
            <a:r>
              <a:rPr lang="en-GB" sz="1100" b="0" i="0" u="none" strike="noStrike" cap="none" dirty="0">
                <a:solidFill>
                  <a:srgbClr val="000000"/>
                </a:solidFill>
                <a:effectLst/>
                <a:latin typeface="Arial"/>
                <a:ea typeface="Arial"/>
                <a:cs typeface="Arial"/>
                <a:sym typeface="Arial"/>
              </a:rPr>
              <a:t>Can see that the fragmentation distribution between each site is quite different.</a:t>
            </a:r>
          </a:p>
          <a:p>
            <a:r>
              <a:rPr lang="en-GB" sz="1100" b="0" i="0" u="none" strike="noStrike" cap="none" dirty="0">
                <a:solidFill>
                  <a:srgbClr val="000000"/>
                </a:solidFill>
                <a:effectLst/>
                <a:latin typeface="Arial"/>
                <a:ea typeface="Arial"/>
                <a:cs typeface="Arial"/>
                <a:sym typeface="Arial"/>
              </a:rPr>
              <a:t>Another way to visualize this would be comparative representation: relative frequency distribution of each category within its own assemblage.</a:t>
            </a:r>
          </a:p>
        </p:txBody>
      </p:sp>
    </p:spTree>
    <p:extLst>
      <p:ext uri="{BB962C8B-B14F-4D97-AF65-F5344CB8AC3E}">
        <p14:creationId xmlns:p14="http://schemas.microsoft.com/office/powerpoint/2010/main" val="1540493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However, it is apparent that between all 3 sites, the FFI shows an overwhelming tendency towards category 6 = Mineralized breaks</a:t>
            </a:r>
          </a:p>
          <a:p>
            <a:r>
              <a:rPr lang="en-GB" sz="1100" b="0" i="0" u="none" strike="noStrike" cap="none" dirty="0">
                <a:solidFill>
                  <a:srgbClr val="000000"/>
                </a:solidFill>
                <a:effectLst/>
                <a:latin typeface="Arial"/>
                <a:ea typeface="Arial"/>
                <a:cs typeface="Arial"/>
                <a:sym typeface="Arial"/>
              </a:rPr>
              <a:t>Kruskal-Wallis rank sum test shows p-value = 6.314e-13 rejects the null hypothesis that the mean ranks of the sample sites are the same.</a:t>
            </a:r>
          </a:p>
          <a:p>
            <a:r>
              <a:rPr lang="en-GB" sz="1100" b="0" i="0" u="none" strike="noStrike" cap="none" dirty="0">
                <a:solidFill>
                  <a:srgbClr val="000000"/>
                </a:solidFill>
                <a:effectLst/>
                <a:latin typeface="Arial"/>
                <a:ea typeface="Arial"/>
                <a:cs typeface="Arial"/>
                <a:sym typeface="Arial"/>
              </a:rPr>
              <a:t>A </a:t>
            </a:r>
            <a:r>
              <a:rPr lang="en-GB" sz="1100" b="0" i="0" u="none" strike="noStrike" cap="none" dirty="0" err="1">
                <a:solidFill>
                  <a:srgbClr val="000000"/>
                </a:solidFill>
                <a:effectLst/>
                <a:latin typeface="Arial"/>
                <a:ea typeface="Arial"/>
                <a:cs typeface="Arial"/>
                <a:sym typeface="Arial"/>
              </a:rPr>
              <a:t>posthoc</a:t>
            </a:r>
            <a:r>
              <a:rPr lang="en-GB" sz="1100" b="0" i="0" u="none" strike="noStrike" cap="none" dirty="0">
                <a:solidFill>
                  <a:srgbClr val="000000"/>
                </a:solidFill>
                <a:effectLst/>
                <a:latin typeface="Arial"/>
                <a:ea typeface="Arial"/>
                <a:cs typeface="Arial"/>
                <a:sym typeface="Arial"/>
              </a:rPr>
              <a:t> test (pairwise Wilcox text) indicates that HER – POU, and SHA – HER are statistically different, but not SHA – POU. </a:t>
            </a:r>
          </a:p>
        </p:txBody>
      </p:sp>
    </p:spTree>
    <p:extLst>
      <p:ext uri="{BB962C8B-B14F-4D97-AF65-F5344CB8AC3E}">
        <p14:creationId xmlns:p14="http://schemas.microsoft.com/office/powerpoint/2010/main" val="30775628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It is possibly to further experiment with the effects of fragmentation by creating dummy sets (FRA) to test the methodology against real data sets.</a:t>
            </a:r>
          </a:p>
          <a:p>
            <a:r>
              <a:rPr lang="en-GB" sz="1100" b="0" i="0" u="none" strike="noStrike" cap="none" dirty="0">
                <a:solidFill>
                  <a:srgbClr val="000000"/>
                </a:solidFill>
                <a:effectLst/>
                <a:latin typeface="Arial"/>
                <a:ea typeface="Arial"/>
                <a:cs typeface="Arial"/>
                <a:sym typeface="Arial"/>
              </a:rPr>
              <a:t>Underlying issue of testing for means: dummy data set shows that the means of samples can be the same or similar for vastly different distributions.</a:t>
            </a:r>
          </a:p>
          <a:p>
            <a:r>
              <a:rPr lang="en-GB" sz="1100" b="0" i="0" u="none" strike="noStrike" cap="none" dirty="0">
                <a:solidFill>
                  <a:srgbClr val="000000"/>
                </a:solidFill>
                <a:effectLst/>
                <a:latin typeface="Arial"/>
                <a:ea typeface="Arial"/>
                <a:cs typeface="Arial"/>
                <a:sym typeface="Arial"/>
              </a:rPr>
              <a:t>Dummy set will be very useful in further testing the effects of fragmentation on NISP counts leading to </a:t>
            </a:r>
            <a:r>
              <a:rPr lang="en-GB" sz="1100" b="0" i="0" u="none" strike="noStrike" cap="none" dirty="0">
                <a:solidFill>
                  <a:srgbClr val="000000"/>
                </a:solidFill>
                <a:effectLst/>
                <a:latin typeface="Arial"/>
                <a:ea typeface="Arial"/>
                <a:cs typeface="Arial"/>
                <a:sym typeface="Wingdings" panose="05000000000000000000" pitchFamily="2" charset="2"/>
              </a:rPr>
              <a:t></a:t>
            </a:r>
            <a:r>
              <a:rPr lang="en-GB" sz="1100" b="0" i="0" u="none" strike="noStrike" cap="none" dirty="0">
                <a:solidFill>
                  <a:srgbClr val="000000"/>
                </a:solidFill>
                <a:effectLst/>
                <a:latin typeface="Arial"/>
                <a:ea typeface="Arial"/>
                <a:cs typeface="Arial"/>
                <a:sym typeface="Arial"/>
              </a:rPr>
              <a:t> effect of variance in AIsheep1</a:t>
            </a:r>
          </a:p>
        </p:txBody>
      </p:sp>
    </p:spTree>
    <p:extLst>
      <p:ext uri="{BB962C8B-B14F-4D97-AF65-F5344CB8AC3E}">
        <p14:creationId xmlns:p14="http://schemas.microsoft.com/office/powerpoint/2010/main" val="897625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596900" lvl="1" indent="0">
              <a:buFont typeface="Arial" panose="020B0604020202020204" pitchFamily="34" charset="0"/>
              <a:buNone/>
            </a:pPr>
            <a:r>
              <a:rPr lang="en-GB" sz="1400" dirty="0"/>
              <a:t>Data visualization of Medieval faunal assemblages demonstrates that variation in archaeological data may not be a direct proxy for human activity</a:t>
            </a:r>
          </a:p>
          <a:p>
            <a:pPr lvl="2">
              <a:buFont typeface="Arial" panose="020B0604020202020204" pitchFamily="34" charset="0"/>
              <a:buChar char="•"/>
            </a:pPr>
            <a:r>
              <a:rPr lang="en-GB" sz="1400" dirty="0"/>
              <a:t>Helps to pinpoint areas of research interest within large, aggregated data sets</a:t>
            </a:r>
          </a:p>
          <a:p>
            <a:pPr lvl="2">
              <a:buFont typeface="Arial" panose="020B0604020202020204" pitchFamily="34" charset="0"/>
              <a:buChar char="•"/>
            </a:pPr>
            <a:r>
              <a:rPr lang="en-GB" sz="1400" dirty="0"/>
              <a:t>Need to further explore patterns through judicial application of statistical testing and data modelling, applied with archaeological interpretation.</a:t>
            </a:r>
          </a:p>
          <a:p>
            <a:pPr marL="596900" lvl="1" indent="0">
              <a:buFont typeface="Arial" panose="020B0604020202020204" pitchFamily="34" charset="0"/>
              <a:buNone/>
            </a:pPr>
            <a:r>
              <a:rPr lang="en-GB" sz="1400" dirty="0"/>
              <a:t>Continue spatial analysis to determine if any patterns emerge from:</a:t>
            </a:r>
          </a:p>
          <a:p>
            <a:pPr lvl="2">
              <a:buFont typeface="Arial" panose="020B0604020202020204" pitchFamily="34" charset="0"/>
              <a:buChar char="•"/>
            </a:pPr>
            <a:r>
              <a:rPr lang="en-GB" sz="1400" dirty="0"/>
              <a:t>Kernel density of site distribution</a:t>
            </a:r>
          </a:p>
          <a:p>
            <a:pPr lvl="2">
              <a:buFont typeface="Arial" panose="020B0604020202020204" pitchFamily="34" charset="0"/>
              <a:buChar char="•"/>
            </a:pPr>
            <a:r>
              <a:rPr lang="en-GB" sz="1400" dirty="0"/>
              <a:t>Proximity of sites to modern cities and other sites</a:t>
            </a:r>
          </a:p>
          <a:p>
            <a:pPr lvl="2">
              <a:buFont typeface="Arial" panose="020B0604020202020204" pitchFamily="34" charset="0"/>
              <a:buChar char="•"/>
            </a:pPr>
            <a:r>
              <a:rPr lang="en-GB" sz="1400" dirty="0"/>
              <a:t>Relationship of sites and hydrology (rivers, aquifers)</a:t>
            </a:r>
          </a:p>
          <a:p>
            <a:pPr marL="596900" lvl="1" indent="0">
              <a:buFont typeface="Arial" panose="020B0604020202020204" pitchFamily="34" charset="0"/>
              <a:buNone/>
            </a:pPr>
            <a:r>
              <a:rPr lang="en-GB" sz="1400" dirty="0"/>
              <a:t>Exploration of FFI and Fracture History Profiles:</a:t>
            </a:r>
          </a:p>
          <a:p>
            <a:pPr lvl="2">
              <a:buFont typeface="Arial" panose="020B0604020202020204" pitchFamily="34" charset="0"/>
              <a:buChar char="•"/>
            </a:pPr>
            <a:r>
              <a:rPr lang="en-GB" sz="1400" dirty="0"/>
              <a:t>Chronology, species, location</a:t>
            </a:r>
          </a:p>
          <a:p>
            <a:pPr lvl="2">
              <a:buFont typeface="Arial" panose="020B0604020202020204" pitchFamily="34" charset="0"/>
              <a:buChar char="•"/>
            </a:pPr>
            <a:r>
              <a:rPr lang="en-GB" sz="1400" dirty="0"/>
              <a:t>Determine how to weight fragmentation to NISP</a:t>
            </a:r>
          </a:p>
          <a:p>
            <a:pPr marL="596900" lvl="1" indent="0">
              <a:buFont typeface="Arial" panose="020B0604020202020204" pitchFamily="34" charset="0"/>
              <a:buNone/>
            </a:pPr>
            <a:r>
              <a:rPr lang="en-GB" sz="1400" dirty="0"/>
              <a:t>Conduct intra-site variation analysis with well-documented settlement assemblages.</a:t>
            </a:r>
          </a:p>
          <a:p>
            <a:pPr marL="596900" lvl="1" indent="0">
              <a:buFont typeface="Arial" panose="020B0604020202020204" pitchFamily="34" charset="0"/>
              <a:buNone/>
            </a:pPr>
            <a:r>
              <a:rPr lang="en-GB" sz="1400" dirty="0"/>
              <a:t>Promote data collection for Scottish and Welsh sites.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7053890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We recognize today the necessity to treat archaeological data as an artefact: to do so, we must continue to address the ubiquitous issues of preservation and recovery bias, and uncertainty.</a:t>
            </a:r>
          </a:p>
          <a:p>
            <a:r>
              <a:rPr lang="en-GB" sz="1100" b="0" i="0" u="none" strike="noStrike" cap="none" dirty="0">
                <a:solidFill>
                  <a:srgbClr val="000000"/>
                </a:solidFill>
                <a:effectLst/>
                <a:latin typeface="Arial"/>
                <a:ea typeface="Arial"/>
                <a:cs typeface="Arial"/>
                <a:sym typeface="Arial"/>
              </a:rPr>
              <a:t>Of course, it is impossible to tackle all of the inherent problems with data analysis, particularly when dealing with complex assemblages. </a:t>
            </a:r>
          </a:p>
          <a:p>
            <a:r>
              <a:rPr lang="en-GB" sz="1100" b="0" i="0" u="none" strike="noStrike" cap="none" dirty="0">
                <a:solidFill>
                  <a:srgbClr val="000000"/>
                </a:solidFill>
                <a:effectLst/>
                <a:latin typeface="Arial"/>
                <a:ea typeface="Arial"/>
                <a:cs typeface="Arial"/>
                <a:sym typeface="Arial"/>
              </a:rPr>
              <a:t>So, in that case, why bother counting sheep? </a:t>
            </a:r>
          </a:p>
          <a:p>
            <a:r>
              <a:rPr lang="en-GB" sz="1100" b="0" i="0" u="none" strike="noStrike" cap="none" dirty="0">
                <a:solidFill>
                  <a:srgbClr val="000000"/>
                </a:solidFill>
                <a:effectLst/>
                <a:latin typeface="Arial"/>
                <a:ea typeface="Arial"/>
                <a:cs typeface="Arial"/>
                <a:sym typeface="Arial"/>
              </a:rPr>
              <a:t>Studying the relative ratio of sheep to other domesticated species in the archaeological record (aka taxonomic abundance) may show patterns in the data that help to explain:</a:t>
            </a:r>
          </a:p>
          <a:p>
            <a:pPr lvl="1"/>
            <a:r>
              <a:rPr lang="en-GB" sz="1100" b="0" i="0" u="none" strike="noStrike" cap="none" dirty="0">
                <a:solidFill>
                  <a:srgbClr val="000000"/>
                </a:solidFill>
                <a:effectLst/>
                <a:latin typeface="Arial"/>
                <a:ea typeface="Arial"/>
                <a:cs typeface="Arial"/>
                <a:sym typeface="Arial"/>
              </a:rPr>
              <a:t>Cultural and economic shifts in land management</a:t>
            </a:r>
          </a:p>
          <a:p>
            <a:pPr lvl="1"/>
            <a:r>
              <a:rPr lang="en-GB" sz="1100" b="0" i="0" u="none" strike="noStrike" cap="none" dirty="0">
                <a:solidFill>
                  <a:srgbClr val="000000"/>
                </a:solidFill>
                <a:effectLst/>
                <a:latin typeface="Arial"/>
                <a:ea typeface="Arial"/>
                <a:cs typeface="Arial"/>
                <a:sym typeface="Arial"/>
              </a:rPr>
              <a:t>Change in pastoral husbandry strategies across time</a:t>
            </a:r>
          </a:p>
          <a:p>
            <a:pPr lvl="1"/>
            <a:r>
              <a:rPr lang="en-GB" sz="1100" b="0" i="0" u="none" strike="noStrike" cap="none" dirty="0">
                <a:solidFill>
                  <a:srgbClr val="000000"/>
                </a:solidFill>
                <a:effectLst/>
                <a:latin typeface="Arial"/>
                <a:ea typeface="Arial"/>
                <a:cs typeface="Arial"/>
                <a:sym typeface="Arial"/>
              </a:rPr>
              <a:t>Change in relationships between flock, farmer, and economic values</a:t>
            </a:r>
          </a:p>
          <a:p>
            <a:r>
              <a:rPr lang="en-GB" sz="1100" b="0" i="0" u="none" strike="noStrike" cap="none" dirty="0">
                <a:solidFill>
                  <a:srgbClr val="000000"/>
                </a:solidFill>
                <a:effectLst/>
                <a:latin typeface="Arial"/>
                <a:ea typeface="Arial"/>
                <a:cs typeface="Arial"/>
                <a:sym typeface="Arial"/>
              </a:rPr>
              <a:t>Exploring quantitative methodology through case studies of British Medieval faunal assemblages open up some interesting research questions: how is the intensification of sheep husbandry relative to wool production in the UK represented in the archaeological assemblage? Are generalized interpretations accurate when looking at different scales of resolution? And how can we recognize the different variation in faunal assemblages national, regional, intra-site, inter-site levels of study? </a:t>
            </a:r>
          </a:p>
        </p:txBody>
      </p:sp>
    </p:spTree>
    <p:extLst>
      <p:ext uri="{BB962C8B-B14F-4D97-AF65-F5344CB8AC3E}">
        <p14:creationId xmlns:p14="http://schemas.microsoft.com/office/powerpoint/2010/main" val="1200397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To address these questions, I am interested in 3 main aspects of how variation in site data is represented across a landscape or time period: </a:t>
            </a:r>
          </a:p>
          <a:p>
            <a:pPr lvl="0"/>
            <a:r>
              <a:rPr lang="en-GB" sz="1100" b="0" i="0" u="none" strike="noStrike" cap="none" dirty="0">
                <a:solidFill>
                  <a:srgbClr val="000000"/>
                </a:solidFill>
                <a:effectLst/>
                <a:latin typeface="Arial"/>
                <a:ea typeface="Arial"/>
                <a:cs typeface="Arial"/>
                <a:sym typeface="Arial"/>
              </a:rPr>
              <a:t>Zooarchaeological sites within modern geography</a:t>
            </a:r>
          </a:p>
          <a:p>
            <a:pPr lvl="0"/>
            <a:r>
              <a:rPr lang="en-GB" sz="1100" b="0" i="0" u="none" strike="noStrike" cap="none" dirty="0">
                <a:solidFill>
                  <a:srgbClr val="000000"/>
                </a:solidFill>
                <a:effectLst/>
                <a:latin typeface="Arial"/>
                <a:ea typeface="Arial"/>
                <a:cs typeface="Arial"/>
                <a:sym typeface="Arial"/>
              </a:rPr>
              <a:t>Abundance values related to elevation or environment</a:t>
            </a:r>
          </a:p>
          <a:p>
            <a:pPr lvl="0"/>
            <a:r>
              <a:rPr lang="en-GB" sz="1100" b="0" i="0" u="none" strike="noStrike" cap="none" dirty="0">
                <a:solidFill>
                  <a:srgbClr val="000000"/>
                </a:solidFill>
                <a:effectLst/>
                <a:latin typeface="Arial"/>
                <a:ea typeface="Arial"/>
                <a:cs typeface="Arial"/>
                <a:sym typeface="Arial"/>
              </a:rPr>
              <a:t>Effect of sample sizes on abundance values</a:t>
            </a:r>
          </a:p>
          <a:p>
            <a:r>
              <a:rPr lang="en-GB" sz="1100" b="0" i="0" u="none" strike="noStrike" cap="none" dirty="0">
                <a:solidFill>
                  <a:srgbClr val="000000"/>
                </a:solidFill>
                <a:effectLst/>
                <a:latin typeface="Arial"/>
                <a:ea typeface="Arial"/>
                <a:cs typeface="Arial"/>
                <a:sym typeface="Arial"/>
              </a:rPr>
              <a:t>It is the last two topics which I will be discussing further today.</a:t>
            </a:r>
          </a:p>
          <a:p>
            <a:r>
              <a:rPr lang="en-GB" sz="1100" b="0" i="0" u="none" strike="noStrike" cap="none" dirty="0">
                <a:solidFill>
                  <a:srgbClr val="000000"/>
                </a:solidFill>
                <a:effectLst/>
                <a:latin typeface="Arial"/>
                <a:ea typeface="Arial"/>
                <a:cs typeface="Arial"/>
                <a:sym typeface="Arial"/>
              </a:rPr>
              <a:t>For my PhD research, I am experimenting with the use of NISP and the relative abundance index for sheep (shown here as AIsheep values) as primary units of measurement for assemblage variation. Despite inherent biases in identified specimen counts, NISP remains the most widely used measurement in zooarchaeology today, and is the only quantitative unit that is reliably shared between any archaeological assemblage. </a:t>
            </a:r>
          </a:p>
          <a:p>
            <a:endParaRPr lang="en-GB"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5475295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01600" indent="0">
              <a:buNone/>
            </a:pPr>
            <a:r>
              <a:rPr lang="en-GB" sz="1100" dirty="0"/>
              <a:t>A Review of Animal Bone Evidence from Central England by </a:t>
            </a:r>
            <a:r>
              <a:rPr lang="it-IT" sz="900" dirty="0"/>
              <a:t>Umberto Albarella, Tessa </a:t>
            </a:r>
            <a:r>
              <a:rPr lang="it-IT" sz="900" dirty="0" smtClean="0"/>
              <a:t>Pirnie</a:t>
            </a:r>
            <a:r>
              <a:rPr lang="it-IT" sz="900" baseline="0" dirty="0" smtClean="0"/>
              <a:t> (</a:t>
            </a:r>
            <a:r>
              <a:rPr lang="it-IT" sz="900" dirty="0" smtClean="0"/>
              <a:t>2008)</a:t>
            </a:r>
            <a:endParaRPr lang="it-IT" sz="900" dirty="0"/>
          </a:p>
          <a:p>
            <a:pPr marL="101600" lvl="0" indent="0">
              <a:buNone/>
            </a:pPr>
            <a:r>
              <a:rPr lang="en-GB" sz="900" dirty="0"/>
              <a:t>A Review of Animal Bone Evidence from the Saxon to Post Medieval Periods in Southern Britain</a:t>
            </a:r>
            <a:r>
              <a:rPr lang="en-GB" sz="900" baseline="0" dirty="0"/>
              <a:t> by </a:t>
            </a:r>
            <a:r>
              <a:rPr lang="en-GB" sz="800"/>
              <a:t>Matilda </a:t>
            </a:r>
            <a:r>
              <a:rPr lang="en-GB" sz="800" smtClean="0"/>
              <a:t>Holmes (2018)</a:t>
            </a:r>
            <a:endParaRPr lang="en-GB" sz="800" dirty="0"/>
          </a:p>
          <a:p>
            <a:pPr marL="101600" indent="0">
              <a:buNone/>
            </a:pPr>
            <a:endParaRPr lang="it-IT" sz="900" dirty="0"/>
          </a:p>
          <a:p>
            <a:r>
              <a:rPr lang="en-GB" sz="1100" b="0" i="0" u="none" strike="noStrike" cap="none" dirty="0">
                <a:solidFill>
                  <a:srgbClr val="000000"/>
                </a:solidFill>
                <a:effectLst/>
                <a:latin typeface="Arial"/>
                <a:ea typeface="Arial"/>
                <a:cs typeface="Arial"/>
                <a:sym typeface="Arial"/>
              </a:rPr>
              <a:t>Comparative data from individual Anglo-Saxon and Medieval assemblages, funded by Historic England.</a:t>
            </a:r>
          </a:p>
          <a:p>
            <a:r>
              <a:rPr lang="en-GB" sz="1100" b="0" i="0" u="none" strike="noStrike" cap="none" dirty="0">
                <a:solidFill>
                  <a:srgbClr val="000000"/>
                </a:solidFill>
                <a:effectLst/>
                <a:latin typeface="Arial"/>
                <a:ea typeface="Arial"/>
                <a:cs typeface="Arial"/>
                <a:sym typeface="Arial"/>
              </a:rPr>
              <a:t>Obvious issue with data coverage: reviews only cover a small fraction of the entire UK; currently there are no reviews available for North England, Wales, or Scotland.</a:t>
            </a:r>
          </a:p>
          <a:p>
            <a:r>
              <a:rPr lang="en-GB" sz="1100" b="0" i="0" u="none" strike="noStrike" cap="none" dirty="0">
                <a:solidFill>
                  <a:srgbClr val="000000"/>
                </a:solidFill>
                <a:effectLst/>
                <a:latin typeface="Arial"/>
                <a:ea typeface="Arial"/>
                <a:cs typeface="Arial"/>
                <a:sym typeface="Arial"/>
              </a:rPr>
              <a:t>Other major issue with the data sets: published a decade apart, with very different parameters of study. Because both of these date sets show different characteristics of collection, it will be interesting to compare them to see how parameters affect faunal representation.</a:t>
            </a:r>
          </a:p>
          <a:p>
            <a:endParaRPr lang="en-GB" dirty="0"/>
          </a:p>
        </p:txBody>
      </p:sp>
    </p:spTree>
    <p:extLst>
      <p:ext uri="{BB962C8B-B14F-4D97-AF65-F5344CB8AC3E}">
        <p14:creationId xmlns:p14="http://schemas.microsoft.com/office/powerpoint/2010/main" val="33490667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sz="1100" b="0" i="0" u="none" strike="noStrike" cap="none" dirty="0">
                <a:solidFill>
                  <a:srgbClr val="000000"/>
                </a:solidFill>
                <a:effectLst/>
                <a:latin typeface="Arial"/>
                <a:ea typeface="Arial"/>
                <a:cs typeface="Arial"/>
                <a:sym typeface="Arial"/>
              </a:rPr>
              <a:t>How is variation of abundance values related to environmental or geographic factors, such as elevation?</a:t>
            </a:r>
          </a:p>
          <a:p>
            <a:r>
              <a:rPr lang="en-GB" sz="1100" b="0" i="0" u="none" strike="noStrike" cap="none" dirty="0">
                <a:solidFill>
                  <a:srgbClr val="000000"/>
                </a:solidFill>
                <a:effectLst/>
                <a:latin typeface="Arial"/>
                <a:ea typeface="Arial"/>
                <a:cs typeface="Arial"/>
                <a:sym typeface="Arial"/>
              </a:rPr>
              <a:t>For example, it is generally assumed that faunal assemblages will show an </a:t>
            </a:r>
            <a:r>
              <a:rPr lang="en-GB" sz="1100" b="0" i="0" u="none" strike="noStrike" cap="none" dirty="0" err="1">
                <a:solidFill>
                  <a:srgbClr val="000000"/>
                </a:solidFill>
                <a:effectLst/>
                <a:latin typeface="Arial"/>
                <a:ea typeface="Arial"/>
                <a:cs typeface="Arial"/>
                <a:sym typeface="Arial"/>
              </a:rPr>
              <a:t>i</a:t>
            </a:r>
            <a:r>
              <a:rPr lang="it-IT" sz="1100" b="0" i="0" u="none" strike="noStrike" cap="none" dirty="0">
                <a:solidFill>
                  <a:srgbClr val="000000"/>
                </a:solidFill>
                <a:effectLst/>
                <a:latin typeface="Arial"/>
                <a:ea typeface="Arial"/>
                <a:cs typeface="Arial"/>
                <a:sym typeface="Arial"/>
              </a:rPr>
              <a:t>ncrease in sheep in areas of higher elevation (Grant, Simmons) in contrast to cattle at low elevations. Historic evidence and previous </a:t>
            </a:r>
            <a:r>
              <a:rPr lang="it-IT" sz="1100" b="0" i="0" u="none" strike="noStrike" cap="none" dirty="0" smtClean="0">
                <a:solidFill>
                  <a:srgbClr val="000000"/>
                </a:solidFill>
                <a:effectLst/>
                <a:latin typeface="Arial"/>
                <a:ea typeface="Arial"/>
                <a:cs typeface="Arial"/>
                <a:sym typeface="Arial"/>
              </a:rPr>
              <a:t>research in the 90s </a:t>
            </a:r>
            <a:r>
              <a:rPr lang="it-IT" sz="1100" b="0" i="0" u="none" strike="noStrike" cap="none" dirty="0">
                <a:solidFill>
                  <a:srgbClr val="000000"/>
                </a:solidFill>
                <a:effectLst/>
                <a:latin typeface="Arial"/>
                <a:ea typeface="Arial"/>
                <a:cs typeface="Arial"/>
                <a:sym typeface="Arial"/>
              </a:rPr>
              <a:t>by John Power and Bruce Campbell in cluster analysis of Medieval farming systems in England also indicate a focus of pastoral farming through chalklands and East Anglia.</a:t>
            </a:r>
            <a:endParaRPr lang="en-GB" sz="1100" b="0" i="0" u="none" strike="noStrike" cap="none" dirty="0">
              <a:solidFill>
                <a:srgbClr val="000000"/>
              </a:solidFill>
              <a:effectLst/>
              <a:latin typeface="Arial"/>
              <a:ea typeface="Arial"/>
              <a:cs typeface="Arial"/>
              <a:sym typeface="Arial"/>
            </a:endParaRPr>
          </a:p>
          <a:p>
            <a:r>
              <a:rPr lang="it-IT" sz="1100" b="0" i="0" u="none" strike="noStrike" cap="none" dirty="0">
                <a:solidFill>
                  <a:srgbClr val="000000"/>
                </a:solidFill>
                <a:effectLst/>
                <a:latin typeface="Arial"/>
                <a:ea typeface="Arial"/>
                <a:cs typeface="Arial"/>
                <a:sym typeface="Arial"/>
              </a:rPr>
              <a:t>Shows the presence of sites in relation to elevation.</a:t>
            </a:r>
            <a:endParaRPr lang="en-GB" sz="1100" b="0" i="0" u="none" strike="noStrike" cap="none" dirty="0">
              <a:solidFill>
                <a:srgbClr val="000000"/>
              </a:solidFill>
              <a:effectLst/>
              <a:latin typeface="Arial"/>
              <a:ea typeface="Arial"/>
              <a:cs typeface="Arial"/>
              <a:sym typeface="Arial"/>
            </a:endParaRPr>
          </a:p>
          <a:p>
            <a:endParaRPr lang="en-GB" sz="1100" b="0" i="0" u="none" strike="noStrike" cap="none" dirty="0">
              <a:solidFill>
                <a:srgbClr val="000000"/>
              </a:solidFill>
              <a:effectLst/>
              <a:latin typeface="Arial"/>
              <a:ea typeface="Arial"/>
              <a:cs typeface="Arial"/>
              <a:sym typeface="Arial"/>
            </a:endParaRPr>
          </a:p>
          <a:p>
            <a:pPr marL="139700" indent="0">
              <a:buNone/>
            </a:pPr>
            <a:r>
              <a:rPr lang="en-GB" sz="1100" b="0" i="0" u="none" strike="noStrike" cap="none" dirty="0">
                <a:solidFill>
                  <a:srgbClr val="000000"/>
                </a:solidFill>
                <a:effectLst/>
                <a:latin typeface="Arial"/>
                <a:ea typeface="Arial"/>
                <a:cs typeface="Arial"/>
                <a:sym typeface="Arial"/>
              </a:rPr>
              <a:t>[General low elevations – compare to the next slide]</a:t>
            </a:r>
          </a:p>
          <a:p>
            <a:endParaRPr lang="en-GB" dirty="0"/>
          </a:p>
        </p:txBody>
      </p:sp>
    </p:spTree>
    <p:extLst>
      <p:ext uri="{BB962C8B-B14F-4D97-AF65-F5344CB8AC3E}">
        <p14:creationId xmlns:p14="http://schemas.microsoft.com/office/powerpoint/2010/main" val="1760420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it-IT" sz="1100" b="0" i="0" u="none" strike="noStrike" cap="none" dirty="0">
                <a:solidFill>
                  <a:srgbClr val="000000"/>
                </a:solidFill>
                <a:effectLst/>
                <a:latin typeface="Arial"/>
                <a:ea typeface="Arial"/>
                <a:cs typeface="Arial"/>
                <a:sym typeface="Arial"/>
              </a:rPr>
              <a:t>Shows AIsheep values across the landscape. </a:t>
            </a:r>
            <a:endParaRPr lang="en-GB" sz="1100" b="0" i="0" u="none" strike="noStrike" cap="none" dirty="0">
              <a:solidFill>
                <a:srgbClr val="000000"/>
              </a:solidFill>
              <a:effectLst/>
              <a:latin typeface="Arial"/>
              <a:ea typeface="Arial"/>
              <a:cs typeface="Arial"/>
              <a:sym typeface="Arial"/>
            </a:endParaRPr>
          </a:p>
          <a:p>
            <a:r>
              <a:rPr lang="it-IT" sz="1100" b="0" i="0" u="none" strike="noStrike" cap="none" dirty="0">
                <a:solidFill>
                  <a:srgbClr val="000000"/>
                </a:solidFill>
                <a:effectLst/>
                <a:latin typeface="Arial"/>
                <a:ea typeface="Arial"/>
                <a:cs typeface="Arial"/>
                <a:sym typeface="Arial"/>
              </a:rPr>
              <a:t>Power and Campbell </a:t>
            </a:r>
            <a:r>
              <a:rPr lang="it-IT" sz="1100" b="0" i="0" u="none" strike="noStrike" cap="none" dirty="0" smtClean="0">
                <a:solidFill>
                  <a:srgbClr val="000000"/>
                </a:solidFill>
                <a:effectLst/>
                <a:latin typeface="Arial"/>
                <a:ea typeface="Arial"/>
                <a:cs typeface="Arial"/>
                <a:sym typeface="Arial"/>
              </a:rPr>
              <a:t>(1992</a:t>
            </a:r>
            <a:r>
              <a:rPr lang="it-IT" sz="1100" b="0" i="0" u="none" strike="noStrike" cap="none" baseline="0" dirty="0" smtClean="0">
                <a:solidFill>
                  <a:srgbClr val="000000"/>
                </a:solidFill>
                <a:effectLst/>
                <a:latin typeface="Arial"/>
                <a:ea typeface="Arial"/>
                <a:cs typeface="Arial"/>
                <a:sym typeface="Arial"/>
              </a:rPr>
              <a:t>) </a:t>
            </a:r>
            <a:r>
              <a:rPr lang="it-IT" sz="1100" b="0" i="0" u="none" strike="noStrike" cap="none" dirty="0" smtClean="0">
                <a:solidFill>
                  <a:srgbClr val="000000"/>
                </a:solidFill>
                <a:effectLst/>
                <a:latin typeface="Arial"/>
                <a:ea typeface="Arial"/>
                <a:cs typeface="Arial"/>
                <a:sym typeface="Arial"/>
              </a:rPr>
              <a:t>suggest </a:t>
            </a:r>
            <a:r>
              <a:rPr lang="it-IT" sz="1100" b="0" i="0" u="none" strike="noStrike" cap="none" dirty="0">
                <a:solidFill>
                  <a:srgbClr val="000000"/>
                </a:solidFill>
                <a:effectLst/>
                <a:latin typeface="Arial"/>
                <a:ea typeface="Arial"/>
                <a:cs typeface="Arial"/>
                <a:sym typeface="Arial"/>
              </a:rPr>
              <a:t>highlighted areas would have had mostly pastoral (sheep) farms, wool production.</a:t>
            </a:r>
            <a:endParaRPr lang="en-GB" sz="1100" b="0" i="0" u="none" strike="noStrike" cap="none" dirty="0">
              <a:solidFill>
                <a:srgbClr val="000000"/>
              </a:solidFill>
              <a:effectLst/>
              <a:latin typeface="Arial"/>
              <a:ea typeface="Arial"/>
              <a:cs typeface="Arial"/>
              <a:sym typeface="Arial"/>
            </a:endParaRPr>
          </a:p>
          <a:p>
            <a:r>
              <a:rPr lang="it-IT" sz="1100" b="0" i="0" u="none" strike="noStrike" cap="none" dirty="0">
                <a:solidFill>
                  <a:srgbClr val="000000"/>
                </a:solidFill>
                <a:effectLst/>
                <a:latin typeface="Arial"/>
                <a:ea typeface="Arial"/>
                <a:cs typeface="Arial"/>
                <a:sym typeface="Arial"/>
              </a:rPr>
              <a:t>Chalklands is well-known for sheep, but the AI values still seem random.</a:t>
            </a:r>
            <a:endParaRPr lang="en-GB" sz="1100" b="0" i="0" u="none" strike="noStrike" cap="none" dirty="0">
              <a:solidFill>
                <a:srgbClr val="000000"/>
              </a:solidFill>
              <a:effectLst/>
              <a:latin typeface="Arial"/>
              <a:ea typeface="Arial"/>
              <a:cs typeface="Arial"/>
              <a:sym typeface="Arial"/>
            </a:endParaRPr>
          </a:p>
          <a:p>
            <a:pPr marL="101600" indent="0">
              <a:buNone/>
            </a:pPr>
            <a:endParaRPr lang="it-IT" sz="900" dirty="0"/>
          </a:p>
        </p:txBody>
      </p:sp>
    </p:spTree>
    <p:extLst>
      <p:ext uri="{BB962C8B-B14F-4D97-AF65-F5344CB8AC3E}">
        <p14:creationId xmlns:p14="http://schemas.microsoft.com/office/powerpoint/2010/main" val="845776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Presence of possible outliers at opposite ends of the range</a:t>
            </a:r>
          </a:p>
          <a:p>
            <a:pPr lvl="1"/>
            <a:r>
              <a:rPr lang="en-GB" sz="1100" b="0" i="0" u="none" strike="noStrike" cap="none" dirty="0" err="1">
                <a:solidFill>
                  <a:srgbClr val="000000"/>
                </a:solidFill>
                <a:effectLst/>
                <a:latin typeface="Arial"/>
                <a:ea typeface="Arial"/>
                <a:cs typeface="Arial"/>
                <a:sym typeface="Arial"/>
              </a:rPr>
              <a:t>NISPsheep</a:t>
            </a:r>
            <a:r>
              <a:rPr lang="en-GB" sz="1100" b="0" i="0" u="none" strike="noStrike" cap="none" dirty="0">
                <a:solidFill>
                  <a:srgbClr val="000000"/>
                </a:solidFill>
                <a:effectLst/>
                <a:latin typeface="Arial"/>
                <a:ea typeface="Arial"/>
                <a:cs typeface="Arial"/>
                <a:sym typeface="Arial"/>
              </a:rPr>
              <a:t> = 1.00</a:t>
            </a:r>
          </a:p>
          <a:p>
            <a:pPr lvl="1"/>
            <a:r>
              <a:rPr lang="en-GB" sz="1100" b="0" i="0" u="none" strike="noStrike" cap="none" dirty="0" err="1">
                <a:solidFill>
                  <a:srgbClr val="000000"/>
                </a:solidFill>
                <a:effectLst/>
                <a:latin typeface="Arial"/>
                <a:ea typeface="Arial"/>
                <a:cs typeface="Arial"/>
                <a:sym typeface="Arial"/>
              </a:rPr>
              <a:t>NISPcattle</a:t>
            </a:r>
            <a:r>
              <a:rPr lang="en-GB" sz="1100" b="0" i="0" u="none" strike="noStrike" cap="none" dirty="0">
                <a:solidFill>
                  <a:srgbClr val="000000"/>
                </a:solidFill>
                <a:effectLst/>
                <a:latin typeface="Arial"/>
                <a:ea typeface="Arial"/>
                <a:cs typeface="Arial"/>
                <a:sym typeface="Arial"/>
              </a:rPr>
              <a:t> = 0.00</a:t>
            </a:r>
          </a:p>
          <a:p>
            <a:r>
              <a:rPr lang="en-GB" sz="1100" b="0" i="0" u="none" strike="noStrike" cap="none" dirty="0">
                <a:solidFill>
                  <a:srgbClr val="000000"/>
                </a:solidFill>
                <a:effectLst/>
                <a:latin typeface="Arial"/>
                <a:ea typeface="Arial"/>
                <a:cs typeface="Arial"/>
                <a:sym typeface="Arial"/>
              </a:rPr>
              <a:t>Differences in the spread of the data and the range are apparent</a:t>
            </a:r>
          </a:p>
          <a:p>
            <a:r>
              <a:rPr lang="en-GB" sz="1100" b="0" i="0" u="none" strike="noStrike" cap="none" dirty="0">
                <a:solidFill>
                  <a:srgbClr val="000000"/>
                </a:solidFill>
                <a:effectLst/>
                <a:latin typeface="Arial"/>
                <a:ea typeface="Arial"/>
                <a:cs typeface="Arial"/>
                <a:sym typeface="Arial"/>
              </a:rPr>
              <a:t>All sites except for 1 fall under 250m</a:t>
            </a:r>
          </a:p>
          <a:p>
            <a:r>
              <a:rPr lang="en-GB" sz="1100" b="0" i="0" u="none" strike="noStrike" cap="none" dirty="0">
                <a:solidFill>
                  <a:srgbClr val="000000"/>
                </a:solidFill>
                <a:effectLst/>
                <a:latin typeface="Arial"/>
                <a:ea typeface="Arial"/>
                <a:cs typeface="Arial"/>
                <a:sym typeface="Arial"/>
              </a:rPr>
              <a:t>Most sites fall under 100m (not very elevated)</a:t>
            </a:r>
          </a:p>
          <a:p>
            <a:r>
              <a:rPr lang="en-GB" sz="1100" b="0" i="0" u="none" strike="noStrike" cap="none" dirty="0">
                <a:solidFill>
                  <a:srgbClr val="000000"/>
                </a:solidFill>
                <a:effectLst/>
                <a:latin typeface="Arial"/>
                <a:ea typeface="Arial"/>
                <a:cs typeface="Arial"/>
                <a:sym typeface="Arial"/>
              </a:rPr>
              <a:t>Late Period stands out again as showing a more even distribution of values across the entire range, but Early-High and Undefined not useful for statistical analysis</a:t>
            </a:r>
          </a:p>
          <a:p>
            <a:pPr marL="76200" lvl="0" indent="0">
              <a:buNone/>
            </a:pPr>
            <a:endParaRPr lang="en-GB" sz="1100" dirty="0"/>
          </a:p>
          <a:p>
            <a:pPr marL="76200" lvl="0" indent="0">
              <a:buNone/>
            </a:pPr>
            <a:r>
              <a:rPr lang="en-GB" sz="1100" dirty="0"/>
              <a:t>Late Period stands out again as showing a more even distribution of data across the entire range</a:t>
            </a:r>
          </a:p>
          <a:p>
            <a:pPr marL="762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100" dirty="0"/>
              <a:t>Early-High and Undefined not useful for statistical analysis</a:t>
            </a:r>
          </a:p>
          <a:p>
            <a:pPr marL="76200" lvl="0" indent="0">
              <a:buNone/>
            </a:pPr>
            <a:endParaRPr lang="en-GB"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1977955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While the density of entire data set appears somewhat normally distributed, if subset by time Period, Period, density curves indicate Early and Late chronologies do not show distributions </a:t>
            </a:r>
            <a:r>
              <a:rPr lang="en-GB" sz="1100" b="0" i="0" u="none" strike="noStrike" cap="none" dirty="0">
                <a:solidFill>
                  <a:srgbClr val="000000"/>
                </a:solidFill>
                <a:effectLst/>
                <a:latin typeface="Arial"/>
                <a:ea typeface="Arial"/>
                <a:cs typeface="Arial"/>
                <a:sym typeface="Wingdings" panose="05000000000000000000" pitchFamily="2" charset="2"/>
              </a:rPr>
              <a:t></a:t>
            </a:r>
            <a:r>
              <a:rPr lang="en-GB" sz="1100" b="0" i="0" u="none" strike="noStrike" cap="none" dirty="0">
                <a:solidFill>
                  <a:srgbClr val="000000"/>
                </a:solidFill>
                <a:effectLst/>
                <a:latin typeface="Arial"/>
                <a:ea typeface="Arial"/>
                <a:cs typeface="Arial"/>
                <a:sym typeface="Arial"/>
              </a:rPr>
              <a:t> notes of interest in research</a:t>
            </a:r>
          </a:p>
          <a:p>
            <a:r>
              <a:rPr lang="en-GB" sz="1100" b="0" i="0" u="none" strike="noStrike" cap="none" dirty="0">
                <a:solidFill>
                  <a:srgbClr val="000000"/>
                </a:solidFill>
                <a:effectLst/>
                <a:latin typeface="Arial"/>
                <a:ea typeface="Arial"/>
                <a:cs typeface="Arial"/>
                <a:sym typeface="Arial"/>
              </a:rPr>
              <a:t>Most sites fall between 0.25 and 0.75 index, with the presence of possible outliers at the sheep dominance (1.00) and cattle dominance (0.00) range.</a:t>
            </a:r>
          </a:p>
          <a:p>
            <a:r>
              <a:rPr lang="en-GB" sz="1100" b="0" i="0" u="none" strike="noStrike" cap="none" dirty="0">
                <a:solidFill>
                  <a:srgbClr val="000000"/>
                </a:solidFill>
                <a:effectLst/>
                <a:latin typeface="Arial"/>
                <a:ea typeface="Arial"/>
                <a:cs typeface="Arial"/>
                <a:sym typeface="Arial"/>
              </a:rPr>
              <a:t>Central Region shifts slightly to the right of the mean; South shifts closer to the left. Which could indicate tendency towards higher abundance of sheep remains vs cattle, but before we can determine this, we need to consider the effects of sample size.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1523315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GB" sz="1100" b="0" i="0" u="none" strike="noStrike" cap="none" dirty="0">
                <a:solidFill>
                  <a:srgbClr val="000000"/>
                </a:solidFill>
                <a:effectLst/>
                <a:latin typeface="Arial"/>
                <a:ea typeface="Arial"/>
                <a:cs typeface="Arial"/>
                <a:sym typeface="Arial"/>
              </a:rPr>
              <a:t>Distribution of AIsheep1 values towards does not directly indicate species abundance. Variation in abundance scores found between assemblages could be from different reasons.</a:t>
            </a:r>
          </a:p>
          <a:p>
            <a:r>
              <a:rPr lang="en-GB" sz="1100" b="0" i="0" u="none" strike="noStrike" cap="none" dirty="0">
                <a:solidFill>
                  <a:srgbClr val="000000"/>
                </a:solidFill>
                <a:effectLst/>
                <a:latin typeface="Arial"/>
                <a:ea typeface="Arial"/>
                <a:cs typeface="Arial"/>
                <a:sym typeface="Arial"/>
              </a:rPr>
              <a:t>Discuss how AI score can also be affected by the sample size (NISP)</a:t>
            </a:r>
          </a:p>
          <a:p>
            <a:r>
              <a:rPr lang="en-GB" sz="1100" b="0" i="0" u="none" strike="noStrike" cap="none" dirty="0">
                <a:solidFill>
                  <a:srgbClr val="000000"/>
                </a:solidFill>
                <a:effectLst/>
                <a:latin typeface="Arial"/>
                <a:ea typeface="Arial"/>
                <a:cs typeface="Arial"/>
                <a:sym typeface="Arial"/>
              </a:rPr>
              <a:t>How to account for differences in assemblage NISP? </a:t>
            </a:r>
            <a:r>
              <a:rPr lang="en-GB" sz="1100" b="0" i="0" u="none" strike="noStrike" cap="none" dirty="0">
                <a:solidFill>
                  <a:srgbClr val="000000"/>
                </a:solidFill>
                <a:effectLst/>
                <a:latin typeface="Arial"/>
                <a:ea typeface="Arial"/>
                <a:cs typeface="Arial"/>
                <a:sym typeface="Wingdings" panose="05000000000000000000" pitchFamily="2" charset="2"/>
              </a:rPr>
              <a:t></a:t>
            </a:r>
            <a:r>
              <a:rPr lang="en-GB" sz="1100" b="0" i="0" u="none" strike="noStrike" cap="none" dirty="0">
                <a:solidFill>
                  <a:srgbClr val="000000"/>
                </a:solidFill>
                <a:effectLst/>
                <a:latin typeface="Arial"/>
                <a:ea typeface="Arial"/>
                <a:cs typeface="Arial"/>
                <a:sym typeface="Arial"/>
              </a:rPr>
              <a:t> Need to attempt to quantify factors that might inflate or depress NISP count. </a:t>
            </a:r>
          </a:p>
          <a:p>
            <a:r>
              <a:rPr lang="en-GB" sz="1100" b="0" i="0" u="none" strike="noStrike" cap="none" dirty="0">
                <a:solidFill>
                  <a:srgbClr val="000000"/>
                </a:solidFill>
                <a:effectLst/>
                <a:latin typeface="Arial"/>
                <a:ea typeface="Arial"/>
                <a:cs typeface="Arial"/>
                <a:sym typeface="Arial"/>
              </a:rPr>
              <a:t>NISP is particularly sensitive to bone fragmentation.</a:t>
            </a:r>
          </a:p>
          <a:p>
            <a:r>
              <a:rPr lang="en-GB" sz="1100" b="0" i="0" u="none" strike="noStrike" cap="none" dirty="0">
                <a:solidFill>
                  <a:srgbClr val="000000"/>
                </a:solidFill>
                <a:effectLst/>
                <a:latin typeface="Arial"/>
                <a:ea typeface="Arial"/>
                <a:cs typeface="Arial"/>
                <a:sym typeface="Arial"/>
              </a:rPr>
              <a:t>One way of quantifying fragmentation of an assemblage through categorizing fragment types by species and element through a method called Fracture Freshness Index and Fracture History Profiles.</a:t>
            </a:r>
          </a:p>
        </p:txBody>
      </p:sp>
    </p:spTree>
    <p:extLst>
      <p:ext uri="{BB962C8B-B14F-4D97-AF65-F5344CB8AC3E}">
        <p14:creationId xmlns:p14="http://schemas.microsoft.com/office/powerpoint/2010/main" val="16330324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0"/>
          <p:cNvSpPr txBox="1">
            <a:spLocks noGrp="1"/>
          </p:cNvSpPr>
          <p:nvPr>
            <p:ph type="sldNum" idx="12"/>
          </p:nvPr>
        </p:nvSpPr>
        <p:spPr>
          <a:xfrm>
            <a:off x="4297650" y="474990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887900" y="434575"/>
            <a:ext cx="5368200" cy="857400"/>
          </a:xfrm>
          <a:prstGeom prst="rect">
            <a:avLst/>
          </a:prstGeom>
          <a:noFill/>
          <a:ln>
            <a:noFill/>
          </a:ln>
        </p:spPr>
        <p:txBody>
          <a:bodyPr spcFirstLastPara="1" wrap="square" lIns="91425" tIns="91425" rIns="91425" bIns="91425" anchor="b" anchorCtr="0"/>
          <a:lstStyle>
            <a:lvl1pPr lvl="0" algn="ctr">
              <a:spcBef>
                <a:spcPts val="0"/>
              </a:spcBef>
              <a:spcAft>
                <a:spcPts val="0"/>
              </a:spcAft>
              <a:buClr>
                <a:srgbClr val="926940"/>
              </a:buClr>
              <a:buSzPts val="2400"/>
              <a:buFont typeface="Cinzel"/>
              <a:buNone/>
              <a:defRPr sz="2400">
                <a:solidFill>
                  <a:srgbClr val="926940"/>
                </a:solidFill>
                <a:latin typeface="Cinzel"/>
                <a:ea typeface="Cinzel"/>
                <a:cs typeface="Cinzel"/>
                <a:sym typeface="Cinzel"/>
              </a:defRPr>
            </a:lvl1pPr>
            <a:lvl2pPr lvl="1" algn="ctr">
              <a:spcBef>
                <a:spcPts val="0"/>
              </a:spcBef>
              <a:spcAft>
                <a:spcPts val="0"/>
              </a:spcAft>
              <a:buClr>
                <a:srgbClr val="926940"/>
              </a:buClr>
              <a:buSzPts val="2400"/>
              <a:buFont typeface="Cinzel"/>
              <a:buNone/>
              <a:defRPr sz="2400">
                <a:solidFill>
                  <a:srgbClr val="926940"/>
                </a:solidFill>
                <a:latin typeface="Cinzel"/>
                <a:ea typeface="Cinzel"/>
                <a:cs typeface="Cinzel"/>
                <a:sym typeface="Cinzel"/>
              </a:defRPr>
            </a:lvl2pPr>
            <a:lvl3pPr lvl="2" algn="ctr">
              <a:spcBef>
                <a:spcPts val="0"/>
              </a:spcBef>
              <a:spcAft>
                <a:spcPts val="0"/>
              </a:spcAft>
              <a:buClr>
                <a:srgbClr val="926940"/>
              </a:buClr>
              <a:buSzPts val="2400"/>
              <a:buFont typeface="Cinzel"/>
              <a:buNone/>
              <a:defRPr sz="2400">
                <a:solidFill>
                  <a:srgbClr val="926940"/>
                </a:solidFill>
                <a:latin typeface="Cinzel"/>
                <a:ea typeface="Cinzel"/>
                <a:cs typeface="Cinzel"/>
                <a:sym typeface="Cinzel"/>
              </a:defRPr>
            </a:lvl3pPr>
            <a:lvl4pPr lvl="3" algn="ctr">
              <a:spcBef>
                <a:spcPts val="0"/>
              </a:spcBef>
              <a:spcAft>
                <a:spcPts val="0"/>
              </a:spcAft>
              <a:buClr>
                <a:srgbClr val="926940"/>
              </a:buClr>
              <a:buSzPts val="2400"/>
              <a:buFont typeface="Cinzel"/>
              <a:buNone/>
              <a:defRPr sz="2400">
                <a:solidFill>
                  <a:srgbClr val="926940"/>
                </a:solidFill>
                <a:latin typeface="Cinzel"/>
                <a:ea typeface="Cinzel"/>
                <a:cs typeface="Cinzel"/>
                <a:sym typeface="Cinzel"/>
              </a:defRPr>
            </a:lvl4pPr>
            <a:lvl5pPr lvl="4" algn="ctr">
              <a:spcBef>
                <a:spcPts val="0"/>
              </a:spcBef>
              <a:spcAft>
                <a:spcPts val="0"/>
              </a:spcAft>
              <a:buClr>
                <a:srgbClr val="926940"/>
              </a:buClr>
              <a:buSzPts val="2400"/>
              <a:buFont typeface="Cinzel"/>
              <a:buNone/>
              <a:defRPr sz="2400">
                <a:solidFill>
                  <a:srgbClr val="926940"/>
                </a:solidFill>
                <a:latin typeface="Cinzel"/>
                <a:ea typeface="Cinzel"/>
                <a:cs typeface="Cinzel"/>
                <a:sym typeface="Cinzel"/>
              </a:defRPr>
            </a:lvl5pPr>
            <a:lvl6pPr lvl="5" algn="ctr">
              <a:spcBef>
                <a:spcPts val="0"/>
              </a:spcBef>
              <a:spcAft>
                <a:spcPts val="0"/>
              </a:spcAft>
              <a:buClr>
                <a:srgbClr val="926940"/>
              </a:buClr>
              <a:buSzPts val="2400"/>
              <a:buFont typeface="Cinzel"/>
              <a:buNone/>
              <a:defRPr sz="2400">
                <a:solidFill>
                  <a:srgbClr val="926940"/>
                </a:solidFill>
                <a:latin typeface="Cinzel"/>
                <a:ea typeface="Cinzel"/>
                <a:cs typeface="Cinzel"/>
                <a:sym typeface="Cinzel"/>
              </a:defRPr>
            </a:lvl6pPr>
            <a:lvl7pPr lvl="6" algn="ctr">
              <a:spcBef>
                <a:spcPts val="0"/>
              </a:spcBef>
              <a:spcAft>
                <a:spcPts val="0"/>
              </a:spcAft>
              <a:buClr>
                <a:srgbClr val="926940"/>
              </a:buClr>
              <a:buSzPts val="2400"/>
              <a:buFont typeface="Cinzel"/>
              <a:buNone/>
              <a:defRPr sz="2400">
                <a:solidFill>
                  <a:srgbClr val="926940"/>
                </a:solidFill>
                <a:latin typeface="Cinzel"/>
                <a:ea typeface="Cinzel"/>
                <a:cs typeface="Cinzel"/>
                <a:sym typeface="Cinzel"/>
              </a:defRPr>
            </a:lvl7pPr>
            <a:lvl8pPr lvl="7" algn="ctr">
              <a:spcBef>
                <a:spcPts val="0"/>
              </a:spcBef>
              <a:spcAft>
                <a:spcPts val="0"/>
              </a:spcAft>
              <a:buClr>
                <a:srgbClr val="926940"/>
              </a:buClr>
              <a:buSzPts val="2400"/>
              <a:buFont typeface="Cinzel"/>
              <a:buNone/>
              <a:defRPr sz="2400">
                <a:solidFill>
                  <a:srgbClr val="926940"/>
                </a:solidFill>
                <a:latin typeface="Cinzel"/>
                <a:ea typeface="Cinzel"/>
                <a:cs typeface="Cinzel"/>
                <a:sym typeface="Cinzel"/>
              </a:defRPr>
            </a:lvl8pPr>
            <a:lvl9pPr lvl="8" algn="ctr">
              <a:spcBef>
                <a:spcPts val="0"/>
              </a:spcBef>
              <a:spcAft>
                <a:spcPts val="0"/>
              </a:spcAft>
              <a:buClr>
                <a:srgbClr val="926940"/>
              </a:buClr>
              <a:buSzPts val="2400"/>
              <a:buFont typeface="Cinzel"/>
              <a:buNone/>
              <a:defRPr sz="2400">
                <a:solidFill>
                  <a:srgbClr val="926940"/>
                </a:solidFill>
                <a:latin typeface="Cinzel"/>
                <a:ea typeface="Cinzel"/>
                <a:cs typeface="Cinzel"/>
                <a:sym typeface="Cinzel"/>
              </a:defRPr>
            </a:lvl9pPr>
          </a:lstStyle>
          <a:p>
            <a:endParaRPr/>
          </a:p>
        </p:txBody>
      </p:sp>
      <p:sp>
        <p:nvSpPr>
          <p:cNvPr id="7" name="Google Shape;7;p1"/>
          <p:cNvSpPr txBox="1">
            <a:spLocks noGrp="1"/>
          </p:cNvSpPr>
          <p:nvPr>
            <p:ph type="body" idx="1"/>
          </p:nvPr>
        </p:nvSpPr>
        <p:spPr>
          <a:xfrm>
            <a:off x="1224425" y="1477750"/>
            <a:ext cx="6695100" cy="34482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926940"/>
              </a:buClr>
              <a:buSzPts val="2400"/>
              <a:buFont typeface="Libre Baskerville"/>
              <a:buChar char="✣"/>
              <a:defRPr sz="2400">
                <a:solidFill>
                  <a:srgbClr val="403228"/>
                </a:solidFill>
                <a:latin typeface="Libre Baskerville"/>
                <a:ea typeface="Libre Baskerville"/>
                <a:cs typeface="Libre Baskerville"/>
                <a:sym typeface="Libre Baskerville"/>
              </a:defRPr>
            </a:lvl1pPr>
            <a:lvl2pPr marL="914400" lvl="1" indent="-355600">
              <a:spcBef>
                <a:spcPts val="0"/>
              </a:spcBef>
              <a:spcAft>
                <a:spcPts val="0"/>
              </a:spcAft>
              <a:buClr>
                <a:srgbClr val="926940"/>
              </a:buClr>
              <a:buSzPts val="2000"/>
              <a:buFont typeface="Libre Baskerville"/>
              <a:buChar char="⨳"/>
              <a:defRPr sz="2000">
                <a:solidFill>
                  <a:srgbClr val="403228"/>
                </a:solidFill>
                <a:latin typeface="Libre Baskerville"/>
                <a:ea typeface="Libre Baskerville"/>
                <a:cs typeface="Libre Baskerville"/>
                <a:sym typeface="Libre Baskerville"/>
              </a:defRPr>
            </a:lvl2pPr>
            <a:lvl3pPr marL="1371600" lvl="2" indent="-355600">
              <a:spcBef>
                <a:spcPts val="0"/>
              </a:spcBef>
              <a:spcAft>
                <a:spcPts val="0"/>
              </a:spcAft>
              <a:buClr>
                <a:srgbClr val="926940"/>
              </a:buClr>
              <a:buSzPts val="2000"/>
              <a:buFont typeface="Libre Baskerville"/>
              <a:buChar char="■"/>
              <a:defRPr sz="2000">
                <a:solidFill>
                  <a:srgbClr val="403228"/>
                </a:solidFill>
                <a:latin typeface="Libre Baskerville"/>
                <a:ea typeface="Libre Baskerville"/>
                <a:cs typeface="Libre Baskerville"/>
                <a:sym typeface="Libre Baskerville"/>
              </a:defRPr>
            </a:lvl3pPr>
            <a:lvl4pPr marL="1828800" lvl="3" indent="-330200">
              <a:spcBef>
                <a:spcPts val="0"/>
              </a:spcBef>
              <a:spcAft>
                <a:spcPts val="0"/>
              </a:spcAft>
              <a:buClr>
                <a:srgbClr val="926940"/>
              </a:buClr>
              <a:buSzPts val="1600"/>
              <a:buFont typeface="Libre Baskerville"/>
              <a:buChar char="●"/>
              <a:defRPr sz="1600">
                <a:solidFill>
                  <a:srgbClr val="403228"/>
                </a:solidFill>
                <a:latin typeface="Libre Baskerville"/>
                <a:ea typeface="Libre Baskerville"/>
                <a:cs typeface="Libre Baskerville"/>
                <a:sym typeface="Libre Baskerville"/>
              </a:defRPr>
            </a:lvl4pPr>
            <a:lvl5pPr marL="2286000" lvl="4" indent="-330200">
              <a:spcBef>
                <a:spcPts val="0"/>
              </a:spcBef>
              <a:spcAft>
                <a:spcPts val="0"/>
              </a:spcAft>
              <a:buClr>
                <a:srgbClr val="926940"/>
              </a:buClr>
              <a:buSzPts val="1600"/>
              <a:buFont typeface="Libre Baskerville"/>
              <a:buChar char="○"/>
              <a:defRPr sz="1600">
                <a:solidFill>
                  <a:srgbClr val="403228"/>
                </a:solidFill>
                <a:latin typeface="Libre Baskerville"/>
                <a:ea typeface="Libre Baskerville"/>
                <a:cs typeface="Libre Baskerville"/>
                <a:sym typeface="Libre Baskerville"/>
              </a:defRPr>
            </a:lvl5pPr>
            <a:lvl6pPr marL="2743200" lvl="5" indent="-330200">
              <a:spcBef>
                <a:spcPts val="0"/>
              </a:spcBef>
              <a:spcAft>
                <a:spcPts val="0"/>
              </a:spcAft>
              <a:buClr>
                <a:srgbClr val="926940"/>
              </a:buClr>
              <a:buSzPts val="1600"/>
              <a:buFont typeface="Libre Baskerville"/>
              <a:buChar char="■"/>
              <a:defRPr sz="1600">
                <a:solidFill>
                  <a:srgbClr val="403228"/>
                </a:solidFill>
                <a:latin typeface="Libre Baskerville"/>
                <a:ea typeface="Libre Baskerville"/>
                <a:cs typeface="Libre Baskerville"/>
                <a:sym typeface="Libre Baskerville"/>
              </a:defRPr>
            </a:lvl6pPr>
            <a:lvl7pPr marL="3200400" lvl="6" indent="-330200">
              <a:spcBef>
                <a:spcPts val="0"/>
              </a:spcBef>
              <a:spcAft>
                <a:spcPts val="0"/>
              </a:spcAft>
              <a:buClr>
                <a:srgbClr val="403228"/>
              </a:buClr>
              <a:buSzPts val="1600"/>
              <a:buFont typeface="Libre Baskerville"/>
              <a:buChar char="●"/>
              <a:defRPr sz="1600">
                <a:solidFill>
                  <a:srgbClr val="403228"/>
                </a:solidFill>
                <a:latin typeface="Libre Baskerville"/>
                <a:ea typeface="Libre Baskerville"/>
                <a:cs typeface="Libre Baskerville"/>
                <a:sym typeface="Libre Baskerville"/>
              </a:defRPr>
            </a:lvl7pPr>
            <a:lvl8pPr marL="3657600" lvl="7" indent="-330200">
              <a:spcBef>
                <a:spcPts val="0"/>
              </a:spcBef>
              <a:spcAft>
                <a:spcPts val="0"/>
              </a:spcAft>
              <a:buClr>
                <a:srgbClr val="403228"/>
              </a:buClr>
              <a:buSzPts val="1600"/>
              <a:buFont typeface="Libre Baskerville"/>
              <a:buChar char="○"/>
              <a:defRPr sz="1600">
                <a:solidFill>
                  <a:srgbClr val="403228"/>
                </a:solidFill>
                <a:latin typeface="Libre Baskerville"/>
                <a:ea typeface="Libre Baskerville"/>
                <a:cs typeface="Libre Baskerville"/>
                <a:sym typeface="Libre Baskerville"/>
              </a:defRPr>
            </a:lvl8pPr>
            <a:lvl9pPr marL="4114800" lvl="8" indent="-330200">
              <a:spcBef>
                <a:spcPts val="0"/>
              </a:spcBef>
              <a:spcAft>
                <a:spcPts val="0"/>
              </a:spcAft>
              <a:buClr>
                <a:srgbClr val="403228"/>
              </a:buClr>
              <a:buSzPts val="1600"/>
              <a:buFont typeface="Libre Baskerville"/>
              <a:buChar char="■"/>
              <a:defRPr sz="1600">
                <a:solidFill>
                  <a:srgbClr val="403228"/>
                </a:solidFill>
                <a:latin typeface="Libre Baskerville"/>
                <a:ea typeface="Libre Baskerville"/>
                <a:cs typeface="Libre Baskerville"/>
                <a:sym typeface="Libre Baskerville"/>
              </a:defRPr>
            </a:lvl9pPr>
          </a:lstStyle>
          <a:p>
            <a:endParaRPr/>
          </a:p>
        </p:txBody>
      </p:sp>
      <p:sp>
        <p:nvSpPr>
          <p:cNvPr id="8" name="Google Shape;8;p1"/>
          <p:cNvSpPr txBox="1">
            <a:spLocks noGrp="1"/>
          </p:cNvSpPr>
          <p:nvPr>
            <p:ph type="sldNum" idx="12"/>
          </p:nvPr>
        </p:nvSpPr>
        <p:spPr>
          <a:xfrm>
            <a:off x="4297650" y="4749901"/>
            <a:ext cx="548700" cy="393600"/>
          </a:xfrm>
          <a:prstGeom prst="rect">
            <a:avLst/>
          </a:prstGeom>
          <a:noFill/>
          <a:ln>
            <a:noFill/>
          </a:ln>
        </p:spPr>
        <p:txBody>
          <a:bodyPr spcFirstLastPara="1" wrap="square" lIns="91425" tIns="91425" rIns="91425" bIns="91425" anchor="t" anchorCtr="0">
            <a:noAutofit/>
          </a:bodyPr>
          <a:lstStyle>
            <a:lvl1pPr lvl="0" algn="ctr">
              <a:buNone/>
              <a:defRPr sz="1200">
                <a:solidFill>
                  <a:srgbClr val="926940"/>
                </a:solidFill>
                <a:latin typeface="Cinzel"/>
                <a:ea typeface="Cinzel"/>
                <a:cs typeface="Cinzel"/>
                <a:sym typeface="Cinzel"/>
              </a:defRPr>
            </a:lvl1pPr>
            <a:lvl2pPr lvl="1" algn="ctr">
              <a:buNone/>
              <a:defRPr sz="1200">
                <a:solidFill>
                  <a:srgbClr val="926940"/>
                </a:solidFill>
                <a:latin typeface="Cinzel"/>
                <a:ea typeface="Cinzel"/>
                <a:cs typeface="Cinzel"/>
                <a:sym typeface="Cinzel"/>
              </a:defRPr>
            </a:lvl2pPr>
            <a:lvl3pPr lvl="2" algn="ctr">
              <a:buNone/>
              <a:defRPr sz="1200">
                <a:solidFill>
                  <a:srgbClr val="926940"/>
                </a:solidFill>
                <a:latin typeface="Cinzel"/>
                <a:ea typeface="Cinzel"/>
                <a:cs typeface="Cinzel"/>
                <a:sym typeface="Cinzel"/>
              </a:defRPr>
            </a:lvl3pPr>
            <a:lvl4pPr lvl="3" algn="ctr">
              <a:buNone/>
              <a:defRPr sz="1200">
                <a:solidFill>
                  <a:srgbClr val="926940"/>
                </a:solidFill>
                <a:latin typeface="Cinzel"/>
                <a:ea typeface="Cinzel"/>
                <a:cs typeface="Cinzel"/>
                <a:sym typeface="Cinzel"/>
              </a:defRPr>
            </a:lvl4pPr>
            <a:lvl5pPr lvl="4" algn="ctr">
              <a:buNone/>
              <a:defRPr sz="1200">
                <a:solidFill>
                  <a:srgbClr val="926940"/>
                </a:solidFill>
                <a:latin typeface="Cinzel"/>
                <a:ea typeface="Cinzel"/>
                <a:cs typeface="Cinzel"/>
                <a:sym typeface="Cinzel"/>
              </a:defRPr>
            </a:lvl5pPr>
            <a:lvl6pPr lvl="5" algn="ctr">
              <a:buNone/>
              <a:defRPr sz="1200">
                <a:solidFill>
                  <a:srgbClr val="926940"/>
                </a:solidFill>
                <a:latin typeface="Cinzel"/>
                <a:ea typeface="Cinzel"/>
                <a:cs typeface="Cinzel"/>
                <a:sym typeface="Cinzel"/>
              </a:defRPr>
            </a:lvl6pPr>
            <a:lvl7pPr lvl="6" algn="ctr">
              <a:buNone/>
              <a:defRPr sz="1200">
                <a:solidFill>
                  <a:srgbClr val="926940"/>
                </a:solidFill>
                <a:latin typeface="Cinzel"/>
                <a:ea typeface="Cinzel"/>
                <a:cs typeface="Cinzel"/>
                <a:sym typeface="Cinzel"/>
              </a:defRPr>
            </a:lvl7pPr>
            <a:lvl8pPr lvl="7" algn="ctr">
              <a:buNone/>
              <a:defRPr sz="1200">
                <a:solidFill>
                  <a:srgbClr val="926940"/>
                </a:solidFill>
                <a:latin typeface="Cinzel"/>
                <a:ea typeface="Cinzel"/>
                <a:cs typeface="Cinzel"/>
                <a:sym typeface="Cinzel"/>
              </a:defRPr>
            </a:lvl8pPr>
            <a:lvl9pPr lvl="8" algn="ctr">
              <a:buNone/>
              <a:defRPr sz="1200">
                <a:solidFill>
                  <a:srgbClr val="926940"/>
                </a:solidFill>
                <a:latin typeface="Cinzel"/>
                <a:ea typeface="Cinzel"/>
                <a:cs typeface="Cinzel"/>
                <a:sym typeface="Cinzel"/>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6" r:id="rId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hyperlink" Target="mailto:roxanne.guildford@ed.ac.uk" TargetMode="Externa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jp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tl"/>
        </a:blipFill>
        <a:effectLst/>
      </p:bgPr>
    </p:bg>
    <p:spTree>
      <p:nvGrpSpPr>
        <p:cNvPr id="1" name="Shape 64"/>
        <p:cNvGrpSpPr/>
        <p:nvPr/>
      </p:nvGrpSpPr>
      <p:grpSpPr>
        <a:xfrm>
          <a:off x="0" y="0"/>
          <a:ext cx="0" cy="0"/>
          <a:chOff x="0" y="0"/>
          <a:chExt cx="0" cy="0"/>
        </a:xfrm>
      </p:grpSpPr>
      <p:sp>
        <p:nvSpPr>
          <p:cNvPr id="8" name="Google Shape;86;p16"/>
          <p:cNvSpPr txBox="1">
            <a:spLocks/>
          </p:cNvSpPr>
          <p:nvPr/>
        </p:nvSpPr>
        <p:spPr>
          <a:xfrm>
            <a:off x="4563637" y="2872374"/>
            <a:ext cx="3792848" cy="1481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926940"/>
              </a:buClr>
              <a:buSzPts val="2400"/>
              <a:buFont typeface="Libre Baskerville"/>
              <a:buChar char="✣"/>
              <a:defRPr sz="2400" b="0" i="0" u="none" strike="noStrike" cap="none">
                <a:solidFill>
                  <a:srgbClr val="403228"/>
                </a:solidFill>
                <a:latin typeface="Libre Baskerville"/>
                <a:ea typeface="Libre Baskerville"/>
                <a:cs typeface="Libre Baskerville"/>
                <a:sym typeface="Libre Baskerville"/>
              </a:defRPr>
            </a:lvl1pPr>
            <a:lvl2pPr marL="914400" marR="0" lvl="1"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2pPr>
            <a:lvl3pPr marL="1371600" marR="0" lvl="2"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3pPr>
            <a:lvl4pPr marL="1828800" marR="0" lvl="3"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4pPr>
            <a:lvl5pPr marL="2286000" marR="0" lvl="4"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5pPr>
            <a:lvl6pPr marL="2743200" marR="0" lvl="5"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6pPr>
            <a:lvl7pPr marL="3200400" marR="0" lvl="6"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7pPr>
            <a:lvl8pPr marL="3657600" marR="0" lvl="7"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8pPr>
            <a:lvl9pPr marL="4114800" marR="0" lvl="8"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9pPr>
          </a:lstStyle>
          <a:p>
            <a:pPr marL="0" lvl="0" indent="0">
              <a:buClr>
                <a:schemeClr val="dk1"/>
              </a:buClr>
              <a:buSzPts val="1100"/>
              <a:buNone/>
            </a:pPr>
            <a:r>
              <a:rPr lang="en-GB" sz="1200" dirty="0"/>
              <a:t>Roxanne Guildford</a:t>
            </a:r>
          </a:p>
          <a:p>
            <a:pPr marL="0" lvl="0" indent="0">
              <a:buClr>
                <a:schemeClr val="dk1"/>
              </a:buClr>
              <a:buSzPts val="1100"/>
              <a:buNone/>
            </a:pPr>
            <a:r>
              <a:rPr lang="en-GB" sz="1200" dirty="0"/>
              <a:t>PhD candidate in Archaeology</a:t>
            </a:r>
          </a:p>
          <a:p>
            <a:pPr marL="0" lvl="0" indent="0">
              <a:buClr>
                <a:schemeClr val="dk1"/>
              </a:buClr>
              <a:buSzPts val="1100"/>
              <a:buNone/>
            </a:pPr>
            <a:r>
              <a:rPr lang="en-GB" sz="1200" dirty="0"/>
              <a:t>University of Edinburgh</a:t>
            </a:r>
            <a:endParaRPr lang="en-GB" sz="1100" dirty="0"/>
          </a:p>
        </p:txBody>
      </p:sp>
      <p:pic>
        <p:nvPicPr>
          <p:cNvPr id="3" name="Picture 2"/>
          <p:cNvPicPr>
            <a:picLocks noChangeAspect="1"/>
          </p:cNvPicPr>
          <p:nvPr/>
        </p:nvPicPr>
        <p:blipFill>
          <a:blip r:embed="rId4"/>
          <a:stretch>
            <a:fillRect/>
          </a:stretch>
        </p:blipFill>
        <p:spPr>
          <a:xfrm>
            <a:off x="147598" y="134973"/>
            <a:ext cx="8004742" cy="4938188"/>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63637" y="4063839"/>
            <a:ext cx="4299438" cy="912688"/>
          </a:xfrm>
          <a:prstGeom prst="rect">
            <a:avLst/>
          </a:prstGeom>
        </p:spPr>
      </p:pic>
    </p:spTree>
    <p:extLst>
      <p:ext uri="{BB962C8B-B14F-4D97-AF65-F5344CB8AC3E}">
        <p14:creationId xmlns:p14="http://schemas.microsoft.com/office/powerpoint/2010/main" val="1053728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br"/>
        </a:blipFill>
        <a:effectLst/>
      </p:bgPr>
    </p:bg>
    <p:spTree>
      <p:nvGrpSpPr>
        <p:cNvPr id="1" name="Shape 84"/>
        <p:cNvGrpSpPr/>
        <p:nvPr/>
      </p:nvGrpSpPr>
      <p:grpSpPr>
        <a:xfrm>
          <a:off x="0" y="0"/>
          <a:ext cx="0" cy="0"/>
          <a:chOff x="0" y="0"/>
          <a:chExt cx="0" cy="0"/>
        </a:xfrm>
      </p:grpSpPr>
      <p:pic>
        <p:nvPicPr>
          <p:cNvPr id="2" name="Picture 1">
            <a:extLst>
              <a:ext uri="{FF2B5EF4-FFF2-40B4-BE49-F238E27FC236}">
                <a16:creationId xmlns:a16="http://schemas.microsoft.com/office/drawing/2014/main" id="{B4FE1141-66A2-4C89-8B64-93137F227A37}"/>
              </a:ext>
            </a:extLst>
          </p:cNvPr>
          <p:cNvPicPr>
            <a:picLocks noChangeAspect="1"/>
          </p:cNvPicPr>
          <p:nvPr/>
        </p:nvPicPr>
        <p:blipFill>
          <a:blip r:embed="rId4"/>
          <a:stretch>
            <a:fillRect/>
          </a:stretch>
        </p:blipFill>
        <p:spPr>
          <a:xfrm>
            <a:off x="645813" y="0"/>
            <a:ext cx="7852373" cy="5143500"/>
          </a:xfrm>
          <a:prstGeom prst="rect">
            <a:avLst/>
          </a:prstGeom>
        </p:spPr>
      </p:pic>
      <p:sp>
        <p:nvSpPr>
          <p:cNvPr id="4" name="TextBox 3">
            <a:extLst>
              <a:ext uri="{FF2B5EF4-FFF2-40B4-BE49-F238E27FC236}">
                <a16:creationId xmlns:a16="http://schemas.microsoft.com/office/drawing/2014/main" id="{9581D741-D00D-4536-9760-FB9FAA3E58B5}"/>
              </a:ext>
            </a:extLst>
          </p:cNvPr>
          <p:cNvSpPr txBox="1"/>
          <p:nvPr/>
        </p:nvSpPr>
        <p:spPr>
          <a:xfrm>
            <a:off x="1329033" y="506598"/>
            <a:ext cx="3316934" cy="954107"/>
          </a:xfrm>
          <a:prstGeom prst="rect">
            <a:avLst/>
          </a:prstGeom>
          <a:noFill/>
        </p:spPr>
        <p:txBody>
          <a:bodyPr wrap="none" rtlCol="0">
            <a:spAutoFit/>
          </a:bodyPr>
          <a:lstStyle/>
          <a:p>
            <a:r>
              <a:rPr lang="en-GB" dirty="0"/>
              <a:t>Fragmentation categories of 3 test sites</a:t>
            </a:r>
          </a:p>
          <a:p>
            <a:r>
              <a:rPr lang="en-GB" dirty="0"/>
              <a:t>0-2 = Fresh break</a:t>
            </a:r>
          </a:p>
          <a:p>
            <a:r>
              <a:rPr lang="en-GB" dirty="0"/>
              <a:t>3-5 = Dry break</a:t>
            </a:r>
          </a:p>
          <a:p>
            <a:r>
              <a:rPr lang="en-GB" dirty="0"/>
              <a:t>6 = Mineralized break</a:t>
            </a:r>
          </a:p>
        </p:txBody>
      </p:sp>
    </p:spTree>
    <p:extLst>
      <p:ext uri="{BB962C8B-B14F-4D97-AF65-F5344CB8AC3E}">
        <p14:creationId xmlns:p14="http://schemas.microsoft.com/office/powerpoint/2010/main" val="2790082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br"/>
        </a:blipFill>
        <a:effectLst/>
      </p:bgPr>
    </p:bg>
    <p:spTree>
      <p:nvGrpSpPr>
        <p:cNvPr id="1" name="Shape 84"/>
        <p:cNvGrpSpPr/>
        <p:nvPr/>
      </p:nvGrpSpPr>
      <p:grpSpPr>
        <a:xfrm>
          <a:off x="0" y="0"/>
          <a:ext cx="0" cy="0"/>
          <a:chOff x="0" y="0"/>
          <a:chExt cx="0" cy="0"/>
        </a:xfrm>
      </p:grpSpPr>
      <p:pic>
        <p:nvPicPr>
          <p:cNvPr id="3" name="Picture 2">
            <a:extLst>
              <a:ext uri="{FF2B5EF4-FFF2-40B4-BE49-F238E27FC236}">
                <a16:creationId xmlns:a16="http://schemas.microsoft.com/office/drawing/2014/main" id="{D3CB5060-287C-4FDC-9235-ADE0DE47EB46}"/>
              </a:ext>
            </a:extLst>
          </p:cNvPr>
          <p:cNvPicPr>
            <a:picLocks noChangeAspect="1"/>
          </p:cNvPicPr>
          <p:nvPr/>
        </p:nvPicPr>
        <p:blipFill>
          <a:blip r:embed="rId4"/>
          <a:stretch>
            <a:fillRect/>
          </a:stretch>
        </p:blipFill>
        <p:spPr>
          <a:xfrm>
            <a:off x="658467" y="0"/>
            <a:ext cx="7827065" cy="5143500"/>
          </a:xfrm>
          <a:prstGeom prst="rect">
            <a:avLst/>
          </a:prstGeom>
        </p:spPr>
      </p:pic>
      <p:sp>
        <p:nvSpPr>
          <p:cNvPr id="4" name="TextBox 3">
            <a:extLst>
              <a:ext uri="{FF2B5EF4-FFF2-40B4-BE49-F238E27FC236}">
                <a16:creationId xmlns:a16="http://schemas.microsoft.com/office/drawing/2014/main" id="{DBD00816-0F98-42F7-BB40-414CC9FCBE35}"/>
              </a:ext>
            </a:extLst>
          </p:cNvPr>
          <p:cNvSpPr txBox="1"/>
          <p:nvPr/>
        </p:nvSpPr>
        <p:spPr>
          <a:xfrm>
            <a:off x="1329033" y="506598"/>
            <a:ext cx="3316934" cy="954107"/>
          </a:xfrm>
          <a:prstGeom prst="rect">
            <a:avLst/>
          </a:prstGeom>
          <a:noFill/>
        </p:spPr>
        <p:txBody>
          <a:bodyPr wrap="none" rtlCol="0">
            <a:spAutoFit/>
          </a:bodyPr>
          <a:lstStyle/>
          <a:p>
            <a:r>
              <a:rPr lang="en-GB" dirty="0"/>
              <a:t>Fragmentation categories of 3 test sites</a:t>
            </a:r>
          </a:p>
          <a:p>
            <a:r>
              <a:rPr lang="en-GB" dirty="0"/>
              <a:t>0-2 = Fresh break</a:t>
            </a:r>
          </a:p>
          <a:p>
            <a:r>
              <a:rPr lang="en-GB" dirty="0"/>
              <a:t>3-5 = Dry break</a:t>
            </a:r>
          </a:p>
          <a:p>
            <a:r>
              <a:rPr lang="en-GB" dirty="0"/>
              <a:t>6 = Mineralized break</a:t>
            </a:r>
          </a:p>
        </p:txBody>
      </p:sp>
    </p:spTree>
    <p:extLst>
      <p:ext uri="{BB962C8B-B14F-4D97-AF65-F5344CB8AC3E}">
        <p14:creationId xmlns:p14="http://schemas.microsoft.com/office/powerpoint/2010/main" val="4290743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br"/>
        </a:blipFill>
        <a:effectLst/>
      </p:bgPr>
    </p:bg>
    <p:spTree>
      <p:nvGrpSpPr>
        <p:cNvPr id="1" name="Shape 84"/>
        <p:cNvGrpSpPr/>
        <p:nvPr/>
      </p:nvGrpSpPr>
      <p:grpSpPr>
        <a:xfrm>
          <a:off x="0" y="0"/>
          <a:ext cx="0" cy="0"/>
          <a:chOff x="0" y="0"/>
          <a:chExt cx="0" cy="0"/>
        </a:xfrm>
      </p:grpSpPr>
      <p:sp>
        <p:nvSpPr>
          <p:cNvPr id="2" name="TextBox 1">
            <a:extLst>
              <a:ext uri="{FF2B5EF4-FFF2-40B4-BE49-F238E27FC236}">
                <a16:creationId xmlns:a16="http://schemas.microsoft.com/office/drawing/2014/main" id="{4EBDBA87-9D3B-404F-9A24-1D1A9D1E8E07}"/>
              </a:ext>
            </a:extLst>
          </p:cNvPr>
          <p:cNvSpPr txBox="1"/>
          <p:nvPr/>
        </p:nvSpPr>
        <p:spPr>
          <a:xfrm>
            <a:off x="2459421" y="971156"/>
            <a:ext cx="3550394" cy="738664"/>
          </a:xfrm>
          <a:prstGeom prst="rect">
            <a:avLst/>
          </a:prstGeom>
          <a:noFill/>
        </p:spPr>
        <p:txBody>
          <a:bodyPr wrap="square" rtlCol="0">
            <a:spAutoFit/>
          </a:bodyPr>
          <a:lstStyle/>
          <a:p>
            <a:r>
              <a:rPr lang="en-GB" dirty="0"/>
              <a:t>Do bar plots</a:t>
            </a:r>
          </a:p>
          <a:p>
            <a:r>
              <a:rPr lang="en-GB" dirty="0" err="1"/>
              <a:t>Geom_bar</a:t>
            </a:r>
            <a:r>
              <a:rPr lang="en-GB" dirty="0"/>
              <a:t>(position=“dodge”) then </a:t>
            </a:r>
            <a:r>
              <a:rPr lang="en-GB" dirty="0" err="1"/>
              <a:t>color</a:t>
            </a:r>
            <a:r>
              <a:rPr lang="en-GB" dirty="0"/>
              <a:t> by data</a:t>
            </a:r>
          </a:p>
        </p:txBody>
      </p:sp>
      <p:pic>
        <p:nvPicPr>
          <p:cNvPr id="3" name="Picture 2">
            <a:extLst>
              <a:ext uri="{FF2B5EF4-FFF2-40B4-BE49-F238E27FC236}">
                <a16:creationId xmlns:a16="http://schemas.microsoft.com/office/drawing/2014/main" id="{6FF40D2C-2DC9-45B8-8DF7-278C517B4F15}"/>
              </a:ext>
            </a:extLst>
          </p:cNvPr>
          <p:cNvPicPr>
            <a:picLocks noChangeAspect="1"/>
          </p:cNvPicPr>
          <p:nvPr/>
        </p:nvPicPr>
        <p:blipFill>
          <a:blip r:embed="rId4"/>
          <a:stretch>
            <a:fillRect/>
          </a:stretch>
        </p:blipFill>
        <p:spPr>
          <a:xfrm>
            <a:off x="651410" y="0"/>
            <a:ext cx="7841179" cy="5143500"/>
          </a:xfrm>
          <a:prstGeom prst="rect">
            <a:avLst/>
          </a:prstGeom>
        </p:spPr>
      </p:pic>
    </p:spTree>
    <p:extLst>
      <p:ext uri="{BB962C8B-B14F-4D97-AF65-F5344CB8AC3E}">
        <p14:creationId xmlns:p14="http://schemas.microsoft.com/office/powerpoint/2010/main" val="164587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a:stretch>
        </a:blipFill>
        <a:effectLst/>
      </p:bgPr>
    </p:bg>
    <p:spTree>
      <p:nvGrpSpPr>
        <p:cNvPr id="1" name="Shape 64"/>
        <p:cNvGrpSpPr/>
        <p:nvPr/>
      </p:nvGrpSpPr>
      <p:grpSpPr>
        <a:xfrm>
          <a:off x="0" y="0"/>
          <a:ext cx="0" cy="0"/>
          <a:chOff x="0" y="0"/>
          <a:chExt cx="0" cy="0"/>
        </a:xfrm>
      </p:grpSpPr>
      <p:sp>
        <p:nvSpPr>
          <p:cNvPr id="65" name="Google Shape;65;p13"/>
          <p:cNvSpPr txBox="1">
            <a:spLocks noGrp="1"/>
          </p:cNvSpPr>
          <p:nvPr>
            <p:ph type="ctrTitle" idx="4294967295"/>
          </p:nvPr>
        </p:nvSpPr>
        <p:spPr>
          <a:xfrm>
            <a:off x="320040" y="132883"/>
            <a:ext cx="8503920" cy="52178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b="1" dirty="0"/>
              <a:t>Discussion and Future Work</a:t>
            </a:r>
            <a:endParaRPr b="1" dirty="0"/>
          </a:p>
        </p:txBody>
      </p:sp>
      <p:sp>
        <p:nvSpPr>
          <p:cNvPr id="3" name="Google Shape;86;p16">
            <a:extLst>
              <a:ext uri="{FF2B5EF4-FFF2-40B4-BE49-F238E27FC236}">
                <a16:creationId xmlns:a16="http://schemas.microsoft.com/office/drawing/2014/main" id="{6D76B223-62F4-4C1A-A0A5-23E73F9AA6E1}"/>
              </a:ext>
            </a:extLst>
          </p:cNvPr>
          <p:cNvSpPr txBox="1">
            <a:spLocks/>
          </p:cNvSpPr>
          <p:nvPr/>
        </p:nvSpPr>
        <p:spPr>
          <a:xfrm>
            <a:off x="320040" y="768965"/>
            <a:ext cx="8503920" cy="38030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926940"/>
              </a:buClr>
              <a:buSzPts val="2400"/>
              <a:buFont typeface="Libre Baskerville"/>
              <a:buChar char="✣"/>
              <a:defRPr sz="2400" b="0" i="0" u="none" strike="noStrike" cap="none">
                <a:solidFill>
                  <a:srgbClr val="403228"/>
                </a:solidFill>
                <a:latin typeface="Libre Baskerville"/>
                <a:ea typeface="Libre Baskerville"/>
                <a:cs typeface="Libre Baskerville"/>
                <a:sym typeface="Libre Baskerville"/>
              </a:defRPr>
            </a:lvl1pPr>
            <a:lvl2pPr marL="914400" marR="0" lvl="1"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2pPr>
            <a:lvl3pPr marL="1371600" marR="0" lvl="2"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3pPr>
            <a:lvl4pPr marL="1828800" marR="0" lvl="3"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4pPr>
            <a:lvl5pPr marL="2286000" marR="0" lvl="4"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5pPr>
            <a:lvl6pPr marL="2743200" marR="0" lvl="5"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6pPr>
            <a:lvl7pPr marL="3200400" marR="0" lvl="6"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7pPr>
            <a:lvl8pPr marL="3657600" marR="0" lvl="7"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8pPr>
            <a:lvl9pPr marL="4114800" marR="0" lvl="8"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9pPr>
          </a:lstStyle>
          <a:p>
            <a:pPr lvl="1">
              <a:buFont typeface="Arial" panose="020B0604020202020204" pitchFamily="34" charset="0"/>
              <a:buChar char="•"/>
            </a:pPr>
            <a:r>
              <a:rPr lang="en-GB" sz="1400" dirty="0"/>
              <a:t>Data visualization of Medieval faunal assemblages demonstrates that variation in archaeological data may not be a direct proxy for human activity</a:t>
            </a:r>
          </a:p>
          <a:p>
            <a:pPr lvl="2">
              <a:buFont typeface="Arial" panose="020B0604020202020204" pitchFamily="34" charset="0"/>
              <a:buChar char="•"/>
            </a:pPr>
            <a:r>
              <a:rPr lang="en-GB" sz="1400" dirty="0"/>
              <a:t>Helps to pinpoint areas of research interest within large, aggregated data sets</a:t>
            </a:r>
          </a:p>
          <a:p>
            <a:pPr lvl="2">
              <a:buFont typeface="Arial" panose="020B0604020202020204" pitchFamily="34" charset="0"/>
              <a:buChar char="•"/>
            </a:pPr>
            <a:r>
              <a:rPr lang="en-GB" sz="1400" dirty="0"/>
              <a:t>Need to further explore patterns through judicial application of statistical testing and data modelling, applied with archaeological interpretation.</a:t>
            </a:r>
          </a:p>
          <a:p>
            <a:pPr lvl="1">
              <a:buFont typeface="Arial" panose="020B0604020202020204" pitchFamily="34" charset="0"/>
              <a:buChar char="•"/>
            </a:pPr>
            <a:endParaRPr lang="en-GB" sz="1400" dirty="0"/>
          </a:p>
          <a:p>
            <a:pPr lvl="1">
              <a:buFont typeface="Arial" panose="020B0604020202020204" pitchFamily="34" charset="0"/>
              <a:buChar char="•"/>
            </a:pPr>
            <a:r>
              <a:rPr lang="en-GB" sz="1400" dirty="0"/>
              <a:t>Continue spatial analysis to determine if any patterns emerge from:</a:t>
            </a:r>
          </a:p>
          <a:p>
            <a:pPr lvl="2">
              <a:buFont typeface="Arial" panose="020B0604020202020204" pitchFamily="34" charset="0"/>
              <a:buChar char="•"/>
            </a:pPr>
            <a:r>
              <a:rPr lang="en-GB" sz="1400" dirty="0"/>
              <a:t>Kernel density of site distribution</a:t>
            </a:r>
          </a:p>
          <a:p>
            <a:pPr lvl="2">
              <a:buFont typeface="Arial" panose="020B0604020202020204" pitchFamily="34" charset="0"/>
              <a:buChar char="•"/>
            </a:pPr>
            <a:r>
              <a:rPr lang="en-GB" sz="1400" dirty="0"/>
              <a:t>Proximity of sites to modern cities and other sites</a:t>
            </a:r>
          </a:p>
          <a:p>
            <a:pPr lvl="2">
              <a:buFont typeface="Arial" panose="020B0604020202020204" pitchFamily="34" charset="0"/>
              <a:buChar char="•"/>
            </a:pPr>
            <a:r>
              <a:rPr lang="en-GB" sz="1400" dirty="0"/>
              <a:t>Relationship of sites and hydrology (rivers, aquifers)</a:t>
            </a:r>
          </a:p>
          <a:p>
            <a:pPr marL="558800" lvl="1" indent="0">
              <a:buNone/>
            </a:pPr>
            <a:endParaRPr lang="en-GB" sz="1400" dirty="0"/>
          </a:p>
          <a:p>
            <a:pPr lvl="1">
              <a:buFont typeface="Arial" panose="020B0604020202020204" pitchFamily="34" charset="0"/>
              <a:buChar char="•"/>
            </a:pPr>
            <a:r>
              <a:rPr lang="en-GB" sz="1400" dirty="0"/>
              <a:t>Exploration of FFI and Fracture History Profiles:</a:t>
            </a:r>
          </a:p>
          <a:p>
            <a:pPr lvl="2">
              <a:buFont typeface="Arial" panose="020B0604020202020204" pitchFamily="34" charset="0"/>
              <a:buChar char="•"/>
            </a:pPr>
            <a:r>
              <a:rPr lang="en-GB" sz="1400" dirty="0"/>
              <a:t>Chronology, species, location</a:t>
            </a:r>
          </a:p>
          <a:p>
            <a:pPr lvl="2">
              <a:buFont typeface="Arial" panose="020B0604020202020204" pitchFamily="34" charset="0"/>
              <a:buChar char="•"/>
            </a:pPr>
            <a:r>
              <a:rPr lang="en-GB" sz="1400" dirty="0"/>
              <a:t>Determine how to weight fragmentation to NISP</a:t>
            </a:r>
          </a:p>
          <a:p>
            <a:pPr lvl="1">
              <a:buFont typeface="Arial" panose="020B0604020202020204" pitchFamily="34" charset="0"/>
              <a:buChar char="•"/>
            </a:pPr>
            <a:endParaRPr lang="en-GB" sz="1400" dirty="0"/>
          </a:p>
          <a:p>
            <a:pPr lvl="1">
              <a:buFont typeface="Arial" panose="020B0604020202020204" pitchFamily="34" charset="0"/>
              <a:buChar char="•"/>
            </a:pPr>
            <a:r>
              <a:rPr lang="en-GB" sz="1400" dirty="0"/>
              <a:t>Conduct intra-site variation analysis with well-documented settlement assemblages.</a:t>
            </a:r>
          </a:p>
          <a:p>
            <a:pPr lvl="1">
              <a:buFont typeface="Arial" panose="020B0604020202020204" pitchFamily="34" charset="0"/>
              <a:buChar char="•"/>
            </a:pPr>
            <a:endParaRPr lang="en-GB" sz="1400" dirty="0"/>
          </a:p>
          <a:p>
            <a:pPr lvl="1">
              <a:buFont typeface="Arial" panose="020B0604020202020204" pitchFamily="34" charset="0"/>
              <a:buChar char="•"/>
            </a:pPr>
            <a:r>
              <a:rPr lang="en-GB" sz="1400" dirty="0"/>
              <a:t>Promote data collection for Scottish and Welsh sites.</a:t>
            </a:r>
          </a:p>
          <a:p>
            <a:pPr lvl="1">
              <a:buFont typeface="Arial" panose="020B0604020202020204" pitchFamily="34" charset="0"/>
              <a:buChar char="•"/>
            </a:pPr>
            <a:endParaRPr lang="en-GB" sz="1400" dirty="0"/>
          </a:p>
          <a:p>
            <a:pPr marL="558800" lvl="1" indent="0">
              <a:buNone/>
            </a:pPr>
            <a:endParaRPr lang="en-GB" sz="1100" dirty="0"/>
          </a:p>
        </p:txBody>
      </p:sp>
    </p:spTree>
    <p:extLst>
      <p:ext uri="{BB962C8B-B14F-4D97-AF65-F5344CB8AC3E}">
        <p14:creationId xmlns:p14="http://schemas.microsoft.com/office/powerpoint/2010/main" val="935068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a:stretch>
        </a:blipFill>
        <a:effectLst/>
      </p:bgPr>
    </p:bg>
    <p:spTree>
      <p:nvGrpSpPr>
        <p:cNvPr id="1" name="Shape 91"/>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384" y="0"/>
            <a:ext cx="7601231" cy="5143500"/>
          </a:xfrm>
          <a:prstGeom prst="rect">
            <a:avLst/>
          </a:prstGeom>
        </p:spPr>
      </p:pic>
      <p:sp>
        <p:nvSpPr>
          <p:cNvPr id="94" name="Google Shape;94;p17"/>
          <p:cNvSpPr txBox="1">
            <a:spLocks noGrp="1"/>
          </p:cNvSpPr>
          <p:nvPr>
            <p:ph type="subTitle" idx="4294967295"/>
          </p:nvPr>
        </p:nvSpPr>
        <p:spPr>
          <a:xfrm>
            <a:off x="1479899" y="0"/>
            <a:ext cx="6184200" cy="579900"/>
          </a:xfrm>
          <a:prstGeom prst="rect">
            <a:avLst/>
          </a:prstGeom>
        </p:spPr>
        <p:txBody>
          <a:bodyPr spcFirstLastPara="1" wrap="square" lIns="91425" tIns="91425" rIns="91425" bIns="91425" anchor="t" anchorCtr="0">
            <a:noAutofit/>
          </a:bodyPr>
          <a:lstStyle/>
          <a:p>
            <a:pPr marL="0" lvl="0" indent="0" algn="ctr">
              <a:buNone/>
            </a:pPr>
            <a:r>
              <a:rPr lang="en-GB" sz="5400" dirty="0"/>
              <a:t>Thank You</a:t>
            </a:r>
            <a:endParaRPr lang="en-GB" sz="5400" i="1" dirty="0"/>
          </a:p>
          <a:p>
            <a:pPr marL="0" lvl="0" indent="0" algn="ctr">
              <a:buNone/>
            </a:pPr>
            <a:r>
              <a:rPr lang="en-GB" i="1" dirty="0"/>
              <a:t>      </a:t>
            </a:r>
          </a:p>
          <a:p>
            <a:pPr marL="0" lvl="0" indent="0" algn="ctr">
              <a:buNone/>
            </a:pPr>
            <a:endParaRPr lang="en-GB" i="1" dirty="0"/>
          </a:p>
          <a:p>
            <a:pPr marL="0" lvl="0" indent="0" algn="ctr">
              <a:buNone/>
            </a:pPr>
            <a:endParaRPr lang="en-GB" i="1" dirty="0"/>
          </a:p>
          <a:p>
            <a:pPr marL="0" lvl="0" indent="0" algn="ctr">
              <a:buNone/>
            </a:pPr>
            <a:endParaRPr lang="en-GB" i="1" dirty="0"/>
          </a:p>
          <a:p>
            <a:pPr marL="0" lvl="0" indent="0" algn="ctr">
              <a:buNone/>
            </a:pPr>
            <a:endParaRPr lang="en-GB" i="1" dirty="0"/>
          </a:p>
          <a:p>
            <a:pPr marL="0" lvl="0" indent="0" algn="ctr">
              <a:buNone/>
            </a:pPr>
            <a:r>
              <a:rPr lang="en-GB" i="1" dirty="0"/>
              <a:t> </a:t>
            </a:r>
            <a:endParaRPr i="1" dirty="0"/>
          </a:p>
        </p:txBody>
      </p:sp>
      <p:sp>
        <p:nvSpPr>
          <p:cNvPr id="97" name="Google Shape;97;p17"/>
          <p:cNvSpPr/>
          <p:nvPr/>
        </p:nvSpPr>
        <p:spPr>
          <a:xfrm>
            <a:off x="6817467" y="129580"/>
            <a:ext cx="738425" cy="727300"/>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9269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B23B7C7-52C3-499E-B6F4-227EACB22091}"/>
              </a:ext>
            </a:extLst>
          </p:cNvPr>
          <p:cNvSpPr txBox="1"/>
          <p:nvPr/>
        </p:nvSpPr>
        <p:spPr>
          <a:xfrm>
            <a:off x="3011315" y="914400"/>
            <a:ext cx="3121367" cy="707886"/>
          </a:xfrm>
          <a:prstGeom prst="rect">
            <a:avLst/>
          </a:prstGeom>
          <a:noFill/>
        </p:spPr>
        <p:txBody>
          <a:bodyPr wrap="none" rtlCol="0">
            <a:spAutoFit/>
          </a:bodyPr>
          <a:lstStyle/>
          <a:p>
            <a:pPr algn="ctr"/>
            <a:r>
              <a:rPr lang="en-GB" sz="2000" u="sng" dirty="0">
                <a:solidFill>
                  <a:srgbClr val="0070C0"/>
                </a:solidFill>
                <a:latin typeface="Baskerville Old Face" panose="02020602080505020303" pitchFamily="18" charset="0"/>
                <a:hlinkClick r:id="rId5"/>
              </a:rPr>
              <a:t>roxanne.guildford@ed.ac.uk</a:t>
            </a:r>
            <a:endParaRPr lang="en-GB" sz="2000" u="sng" dirty="0">
              <a:solidFill>
                <a:srgbClr val="0070C0"/>
              </a:solidFill>
              <a:latin typeface="Baskerville Old Face" panose="02020602080505020303" pitchFamily="18" charset="0"/>
            </a:endParaRPr>
          </a:p>
          <a:p>
            <a:pPr algn="ctr"/>
            <a:r>
              <a:rPr lang="en-GB" sz="2000" u="sng" dirty="0">
                <a:solidFill>
                  <a:srgbClr val="0070C0"/>
                </a:solidFill>
                <a:latin typeface="Baskerville Old Face" panose="02020602080505020303" pitchFamily="18" charset="0"/>
              </a:rPr>
              <a:t>https://github.com/rguildford</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tl"/>
        </a:blipFill>
        <a:effectLst/>
      </p:bgPr>
    </p:bg>
    <p:spTree>
      <p:nvGrpSpPr>
        <p:cNvPr id="1" name="Shape 64"/>
        <p:cNvGrpSpPr/>
        <p:nvPr/>
      </p:nvGrpSpPr>
      <p:grpSpPr>
        <a:xfrm>
          <a:off x="0" y="0"/>
          <a:ext cx="0" cy="0"/>
          <a:chOff x="0" y="0"/>
          <a:chExt cx="0" cy="0"/>
        </a:xfrm>
      </p:grpSpPr>
      <p:sp>
        <p:nvSpPr>
          <p:cNvPr id="65" name="Google Shape;65;p13"/>
          <p:cNvSpPr txBox="1">
            <a:spLocks noGrp="1"/>
          </p:cNvSpPr>
          <p:nvPr>
            <p:ph type="ctrTitle" idx="4294967295"/>
          </p:nvPr>
        </p:nvSpPr>
        <p:spPr>
          <a:xfrm>
            <a:off x="4809890" y="754769"/>
            <a:ext cx="4204436" cy="52178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dirty="0"/>
              <a:t>Why Count </a:t>
            </a:r>
            <a:r>
              <a:rPr lang="en-GB" b="1" dirty="0"/>
              <a:t>Medieval </a:t>
            </a:r>
            <a:r>
              <a:rPr lang="en" b="1" dirty="0"/>
              <a:t>Sheep?</a:t>
            </a:r>
            <a:endParaRPr b="1" dirty="0"/>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1855" y="388285"/>
            <a:ext cx="4178778" cy="4443774"/>
          </a:xfrm>
          <a:prstGeom prst="rect">
            <a:avLst/>
          </a:prstGeom>
        </p:spPr>
      </p:pic>
      <p:sp>
        <p:nvSpPr>
          <p:cNvPr id="8" name="Google Shape;86;p16"/>
          <p:cNvSpPr txBox="1">
            <a:spLocks/>
          </p:cNvSpPr>
          <p:nvPr/>
        </p:nvSpPr>
        <p:spPr>
          <a:xfrm>
            <a:off x="4450633" y="1475538"/>
            <a:ext cx="4389430" cy="1481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926940"/>
              </a:buClr>
              <a:buSzPts val="2400"/>
              <a:buFont typeface="Libre Baskerville"/>
              <a:buChar char="✣"/>
              <a:defRPr sz="2400" b="0" i="0" u="none" strike="noStrike" cap="none">
                <a:solidFill>
                  <a:srgbClr val="403228"/>
                </a:solidFill>
                <a:latin typeface="Libre Baskerville"/>
                <a:ea typeface="Libre Baskerville"/>
                <a:cs typeface="Libre Baskerville"/>
                <a:sym typeface="Libre Baskerville"/>
              </a:defRPr>
            </a:lvl1pPr>
            <a:lvl2pPr marL="914400" marR="0" lvl="1"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2pPr>
            <a:lvl3pPr marL="1371600" marR="0" lvl="2"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3pPr>
            <a:lvl4pPr marL="1828800" marR="0" lvl="3"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4pPr>
            <a:lvl5pPr marL="2286000" marR="0" lvl="4"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5pPr>
            <a:lvl6pPr marL="2743200" marR="0" lvl="5"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6pPr>
            <a:lvl7pPr marL="3200400" marR="0" lvl="6"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7pPr>
            <a:lvl8pPr marL="3657600" marR="0" lvl="7"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8pPr>
            <a:lvl9pPr marL="4114800" marR="0" lvl="8"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9pPr>
          </a:lstStyle>
          <a:p>
            <a:pPr lvl="1">
              <a:buFont typeface="Arial" panose="020B0604020202020204" pitchFamily="34" charset="0"/>
              <a:buChar char="•"/>
            </a:pPr>
            <a:r>
              <a:rPr lang="en-GB" sz="1800" dirty="0"/>
              <a:t>Cultural and economic shifts in land management</a:t>
            </a:r>
          </a:p>
          <a:p>
            <a:pPr lvl="1">
              <a:buFont typeface="Arial" panose="020B0604020202020204" pitchFamily="34" charset="0"/>
              <a:buChar char="•"/>
            </a:pPr>
            <a:endParaRPr lang="en-GB" sz="1800" dirty="0"/>
          </a:p>
          <a:p>
            <a:pPr lvl="1">
              <a:buFont typeface="Arial" panose="020B0604020202020204" pitchFamily="34" charset="0"/>
              <a:buChar char="•"/>
            </a:pPr>
            <a:r>
              <a:rPr lang="en-GB" sz="1800" dirty="0"/>
              <a:t>Change in pastoral husbandry strategies across time</a:t>
            </a:r>
          </a:p>
          <a:p>
            <a:pPr marL="558800" lvl="1" indent="0">
              <a:buNone/>
            </a:pPr>
            <a:endParaRPr lang="en-GB" sz="1800" dirty="0"/>
          </a:p>
          <a:p>
            <a:pPr lvl="1">
              <a:buFont typeface="Arial" panose="020B0604020202020204" pitchFamily="34" charset="0"/>
              <a:buChar char="•"/>
            </a:pPr>
            <a:r>
              <a:rPr lang="en-GB" sz="1800" dirty="0"/>
              <a:t>Change in relationships between flock, farmer, and economic values</a:t>
            </a:r>
          </a:p>
          <a:p>
            <a:pPr lvl="1">
              <a:buFont typeface="Arial" panose="020B0604020202020204" pitchFamily="34" charset="0"/>
              <a:buChar char="•"/>
            </a:pPr>
            <a:endParaRPr lang="en-GB" sz="1200" dirty="0"/>
          </a:p>
          <a:p>
            <a:pPr marL="558800" lvl="1" indent="0">
              <a:buNone/>
            </a:pPr>
            <a:endParaRPr lang="en-GB" sz="1100" dirty="0"/>
          </a:p>
          <a:p>
            <a:pPr marL="558800" lvl="1" indent="0">
              <a:buNone/>
            </a:pPr>
            <a:endParaRPr lang="en-GB" sz="1100" dirty="0"/>
          </a:p>
        </p:txBody>
      </p:sp>
    </p:spTree>
    <p:extLst>
      <p:ext uri="{BB962C8B-B14F-4D97-AF65-F5344CB8AC3E}">
        <p14:creationId xmlns:p14="http://schemas.microsoft.com/office/powerpoint/2010/main" val="3487738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r"/>
        </a:blipFill>
        <a:effectLst/>
      </p:bgPr>
    </p:bg>
    <p:spTree>
      <p:nvGrpSpPr>
        <p:cNvPr id="1" name="Shape 64"/>
        <p:cNvGrpSpPr/>
        <p:nvPr/>
      </p:nvGrpSpPr>
      <p:grpSpPr>
        <a:xfrm>
          <a:off x="0" y="0"/>
          <a:ext cx="0" cy="0"/>
          <a:chOff x="0" y="0"/>
          <a:chExt cx="0" cy="0"/>
        </a:xfrm>
      </p:grpSpPr>
      <p:sp>
        <p:nvSpPr>
          <p:cNvPr id="65" name="Google Shape;65;p13"/>
          <p:cNvSpPr txBox="1">
            <a:spLocks noGrp="1"/>
          </p:cNvSpPr>
          <p:nvPr>
            <p:ph type="ctrTitle" idx="4294967295"/>
          </p:nvPr>
        </p:nvSpPr>
        <p:spPr>
          <a:xfrm>
            <a:off x="61623" y="361847"/>
            <a:ext cx="3847646" cy="10744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b="1" dirty="0"/>
              <a:t>Distribution of Variation across the Landscape</a:t>
            </a:r>
            <a:endParaRPr b="1" dirty="0"/>
          </a:p>
        </p:txBody>
      </p:sp>
      <p:sp>
        <p:nvSpPr>
          <p:cNvPr id="8" name="Google Shape;86;p16"/>
          <p:cNvSpPr txBox="1">
            <a:spLocks/>
          </p:cNvSpPr>
          <p:nvPr/>
        </p:nvSpPr>
        <p:spPr>
          <a:xfrm>
            <a:off x="275258" y="1513796"/>
            <a:ext cx="3420375" cy="15802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926940"/>
              </a:buClr>
              <a:buSzPts val="2400"/>
              <a:buFont typeface="Libre Baskerville"/>
              <a:buChar char="✣"/>
              <a:defRPr sz="2400" b="0" i="0" u="none" strike="noStrike" cap="none">
                <a:solidFill>
                  <a:srgbClr val="403228"/>
                </a:solidFill>
                <a:latin typeface="Libre Baskerville"/>
                <a:ea typeface="Libre Baskerville"/>
                <a:cs typeface="Libre Baskerville"/>
                <a:sym typeface="Libre Baskerville"/>
              </a:defRPr>
            </a:lvl1pPr>
            <a:lvl2pPr marL="914400" marR="0" lvl="1"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2pPr>
            <a:lvl3pPr marL="1371600" marR="0" lvl="2"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3pPr>
            <a:lvl4pPr marL="1828800" marR="0" lvl="3"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4pPr>
            <a:lvl5pPr marL="2286000" marR="0" lvl="4"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5pPr>
            <a:lvl6pPr marL="2743200" marR="0" lvl="5"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6pPr>
            <a:lvl7pPr marL="3200400" marR="0" lvl="6"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7pPr>
            <a:lvl8pPr marL="3657600" marR="0" lvl="7"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8pPr>
            <a:lvl9pPr marL="4114800" marR="0" lvl="8"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9pPr>
          </a:lstStyle>
          <a:p>
            <a:pPr>
              <a:buFont typeface="Arial" panose="020B0604020202020204" pitchFamily="34" charset="0"/>
              <a:buChar char="•"/>
            </a:pPr>
            <a:r>
              <a:rPr lang="en-GB" sz="1800" dirty="0"/>
              <a:t>Archaeological sites within modern geography</a:t>
            </a:r>
          </a:p>
          <a:p>
            <a:pPr>
              <a:buFont typeface="Arial" panose="020B0604020202020204" pitchFamily="34" charset="0"/>
              <a:buChar char="•"/>
            </a:pPr>
            <a:endParaRPr lang="en-GB" sz="1800" dirty="0"/>
          </a:p>
          <a:p>
            <a:pPr>
              <a:buFont typeface="Arial" panose="020B0604020202020204" pitchFamily="34" charset="0"/>
              <a:buChar char="•"/>
            </a:pPr>
            <a:r>
              <a:rPr lang="en-GB" sz="1800" dirty="0"/>
              <a:t>Abundance values related to elevation or environment</a:t>
            </a:r>
          </a:p>
          <a:p>
            <a:pPr>
              <a:buFont typeface="Arial" panose="020B0604020202020204" pitchFamily="34" charset="0"/>
              <a:buChar char="•"/>
            </a:pPr>
            <a:endParaRPr lang="en-GB" sz="1800" dirty="0"/>
          </a:p>
          <a:p>
            <a:pPr>
              <a:buFont typeface="Arial" panose="020B0604020202020204" pitchFamily="34" charset="0"/>
              <a:buChar char="•"/>
            </a:pPr>
            <a:r>
              <a:rPr lang="en-GB" sz="1800" dirty="0"/>
              <a:t>Effect of sample sizes on abundance values</a:t>
            </a:r>
          </a:p>
          <a:p>
            <a:pPr>
              <a:buFont typeface="Arial" panose="020B0604020202020204" pitchFamily="34" charset="0"/>
              <a:buChar char="•"/>
            </a:pPr>
            <a:endParaRPr lang="en-GB" sz="1800" dirty="0"/>
          </a:p>
          <a:p>
            <a:pPr>
              <a:buFont typeface="Arial" panose="020B0604020202020204" pitchFamily="34" charset="0"/>
              <a:buChar char="•"/>
            </a:pPr>
            <a:endParaRPr lang="en-GB" sz="1800"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09269" y="361847"/>
            <a:ext cx="5060029" cy="4520292"/>
          </a:xfrm>
          <a:prstGeom prst="rect">
            <a:avLst/>
          </a:prstGeom>
        </p:spPr>
      </p:pic>
    </p:spTree>
    <p:extLst>
      <p:ext uri="{BB962C8B-B14F-4D97-AF65-F5344CB8AC3E}">
        <p14:creationId xmlns:p14="http://schemas.microsoft.com/office/powerpoint/2010/main" val="3359271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C90FD05-A70C-4B08-B5C2-8E141203F5CF}"/>
              </a:ext>
            </a:extLst>
          </p:cNvPr>
          <p:cNvPicPr>
            <a:picLocks noChangeAspect="1"/>
          </p:cNvPicPr>
          <p:nvPr/>
        </p:nvPicPr>
        <p:blipFill>
          <a:blip r:embed="rId4"/>
          <a:stretch>
            <a:fillRect/>
          </a:stretch>
        </p:blipFill>
        <p:spPr>
          <a:xfrm>
            <a:off x="832306" y="0"/>
            <a:ext cx="7479388" cy="5143500"/>
          </a:xfrm>
          <a:prstGeom prst="rect">
            <a:avLst/>
          </a:prstGeom>
        </p:spPr>
      </p:pic>
      <p:pic>
        <p:nvPicPr>
          <p:cNvPr id="11" name="Picture 10">
            <a:extLst>
              <a:ext uri="{FF2B5EF4-FFF2-40B4-BE49-F238E27FC236}">
                <a16:creationId xmlns:a16="http://schemas.microsoft.com/office/drawing/2014/main" id="{7BD35F0F-43AD-4E0A-9C1E-784AE99AB10E}"/>
              </a:ext>
            </a:extLst>
          </p:cNvPr>
          <p:cNvPicPr>
            <a:picLocks noChangeAspect="1"/>
          </p:cNvPicPr>
          <p:nvPr/>
        </p:nvPicPr>
        <p:blipFill>
          <a:blip r:embed="rId5"/>
          <a:stretch>
            <a:fillRect/>
          </a:stretch>
        </p:blipFill>
        <p:spPr>
          <a:xfrm>
            <a:off x="1049033" y="996382"/>
            <a:ext cx="1655556" cy="2330932"/>
          </a:xfrm>
          <a:prstGeom prst="rect">
            <a:avLst/>
          </a:prstGeom>
          <a:ln w="9525">
            <a:solidFill>
              <a:schemeClr val="tx2">
                <a:lumMod val="25000"/>
              </a:schemeClr>
            </a:solidFill>
          </a:ln>
        </p:spPr>
      </p:pic>
    </p:spTree>
    <p:extLst>
      <p:ext uri="{BB962C8B-B14F-4D97-AF65-F5344CB8AC3E}">
        <p14:creationId xmlns:p14="http://schemas.microsoft.com/office/powerpoint/2010/main" val="2323345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3E9E32D-626E-41F4-9858-9945E647CB53}"/>
              </a:ext>
            </a:extLst>
          </p:cNvPr>
          <p:cNvPicPr>
            <a:picLocks noChangeAspect="1"/>
          </p:cNvPicPr>
          <p:nvPr/>
        </p:nvPicPr>
        <p:blipFill>
          <a:blip r:embed="rId4"/>
          <a:stretch>
            <a:fillRect/>
          </a:stretch>
        </p:blipFill>
        <p:spPr>
          <a:xfrm>
            <a:off x="822719" y="6306"/>
            <a:ext cx="7498562" cy="5143500"/>
          </a:xfrm>
          <a:prstGeom prst="rect">
            <a:avLst/>
          </a:prstGeom>
        </p:spPr>
      </p:pic>
      <p:sp>
        <p:nvSpPr>
          <p:cNvPr id="2" name="TextBox 1">
            <a:extLst>
              <a:ext uri="{FF2B5EF4-FFF2-40B4-BE49-F238E27FC236}">
                <a16:creationId xmlns:a16="http://schemas.microsoft.com/office/drawing/2014/main" id="{0259B000-8B9B-44FB-B36C-E23EC016A603}"/>
              </a:ext>
            </a:extLst>
          </p:cNvPr>
          <p:cNvSpPr txBox="1"/>
          <p:nvPr/>
        </p:nvSpPr>
        <p:spPr>
          <a:xfrm>
            <a:off x="912101" y="2819400"/>
            <a:ext cx="2524519" cy="461665"/>
          </a:xfrm>
          <a:prstGeom prst="rect">
            <a:avLst/>
          </a:prstGeom>
          <a:noFill/>
        </p:spPr>
        <p:txBody>
          <a:bodyPr wrap="square" rtlCol="0">
            <a:spAutoFit/>
          </a:bodyPr>
          <a:lstStyle/>
          <a:p>
            <a:r>
              <a:rPr lang="en-GB" sz="1200" dirty="0"/>
              <a:t>DEM </a:t>
            </a:r>
          </a:p>
          <a:p>
            <a:r>
              <a:rPr lang="en-GB" sz="1200" dirty="0" err="1"/>
              <a:t>pointsample</a:t>
            </a:r>
            <a:r>
              <a:rPr lang="en-GB" sz="1200" dirty="0"/>
              <a:t> = meters</a:t>
            </a:r>
          </a:p>
        </p:txBody>
      </p:sp>
    </p:spTree>
    <p:extLst>
      <p:ext uri="{BB962C8B-B14F-4D97-AF65-F5344CB8AC3E}">
        <p14:creationId xmlns:p14="http://schemas.microsoft.com/office/powerpoint/2010/main" val="915780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A1ABD6-5ED6-414A-8161-0CDAA21403F8}"/>
              </a:ext>
            </a:extLst>
          </p:cNvPr>
          <p:cNvPicPr>
            <a:picLocks noChangeAspect="1"/>
          </p:cNvPicPr>
          <p:nvPr/>
        </p:nvPicPr>
        <p:blipFill>
          <a:blip r:embed="rId4"/>
          <a:stretch>
            <a:fillRect/>
          </a:stretch>
        </p:blipFill>
        <p:spPr>
          <a:xfrm>
            <a:off x="826622" y="0"/>
            <a:ext cx="7490755" cy="5143500"/>
          </a:xfrm>
          <a:prstGeom prst="rect">
            <a:avLst/>
          </a:prstGeom>
        </p:spPr>
      </p:pic>
      <p:sp>
        <p:nvSpPr>
          <p:cNvPr id="2" name="Oval 1">
            <a:extLst>
              <a:ext uri="{FF2B5EF4-FFF2-40B4-BE49-F238E27FC236}">
                <a16:creationId xmlns:a16="http://schemas.microsoft.com/office/drawing/2014/main" id="{6CD47252-699C-4466-B078-BE046E34C5C7}"/>
              </a:ext>
            </a:extLst>
          </p:cNvPr>
          <p:cNvSpPr/>
          <p:nvPr/>
        </p:nvSpPr>
        <p:spPr>
          <a:xfrm>
            <a:off x="6713220" y="1180945"/>
            <a:ext cx="1219200" cy="1104900"/>
          </a:xfrm>
          <a:prstGeom prst="ellipse">
            <a:avLst/>
          </a:prstGeom>
          <a:solidFill>
            <a:srgbClr val="FFFF00">
              <a:alpha val="20000"/>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177105DC-ACF2-40C9-9C29-331EB0EB6D4D}"/>
              </a:ext>
            </a:extLst>
          </p:cNvPr>
          <p:cNvSpPr/>
          <p:nvPr/>
        </p:nvSpPr>
        <p:spPr>
          <a:xfrm rot="20693367">
            <a:off x="4817025" y="3036434"/>
            <a:ext cx="2257050" cy="945541"/>
          </a:xfrm>
          <a:prstGeom prst="ellipse">
            <a:avLst/>
          </a:prstGeom>
          <a:solidFill>
            <a:srgbClr val="FFFF00">
              <a:alpha val="20000"/>
            </a:srgbClr>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7FAD1E3F-7FF3-4DD7-A7F6-A774AD908B3D}"/>
              </a:ext>
            </a:extLst>
          </p:cNvPr>
          <p:cNvSpPr txBox="1"/>
          <p:nvPr/>
        </p:nvSpPr>
        <p:spPr>
          <a:xfrm>
            <a:off x="939212" y="3311086"/>
            <a:ext cx="1931939" cy="461665"/>
          </a:xfrm>
          <a:prstGeom prst="rect">
            <a:avLst/>
          </a:prstGeom>
          <a:noFill/>
        </p:spPr>
        <p:txBody>
          <a:bodyPr wrap="none" rtlCol="0">
            <a:spAutoFit/>
          </a:bodyPr>
          <a:lstStyle/>
          <a:p>
            <a:r>
              <a:rPr lang="en-GB" sz="1200" dirty="0"/>
              <a:t>AIsheep1 = </a:t>
            </a:r>
          </a:p>
          <a:p>
            <a:r>
              <a:rPr lang="en-GB" sz="1200" dirty="0" err="1"/>
              <a:t>Σsheep</a:t>
            </a:r>
            <a:r>
              <a:rPr lang="en-GB" sz="1200" dirty="0"/>
              <a:t>/ </a:t>
            </a:r>
            <a:r>
              <a:rPr lang="en-GB" sz="1200" dirty="0" err="1"/>
              <a:t>Σcattle</a:t>
            </a:r>
            <a:r>
              <a:rPr lang="en-GB" sz="1200" dirty="0"/>
              <a:t> + </a:t>
            </a:r>
            <a:r>
              <a:rPr lang="en-GB" sz="1200" dirty="0" err="1"/>
              <a:t>Σsheep</a:t>
            </a:r>
            <a:endParaRPr lang="en-GB" sz="1200" dirty="0"/>
          </a:p>
        </p:txBody>
      </p:sp>
    </p:spTree>
    <p:extLst>
      <p:ext uri="{BB962C8B-B14F-4D97-AF65-F5344CB8AC3E}">
        <p14:creationId xmlns:p14="http://schemas.microsoft.com/office/powerpoint/2010/main" val="3141398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br"/>
        </a:blipFill>
        <a:effectLst/>
      </p:bgPr>
    </p:bg>
    <p:spTree>
      <p:nvGrpSpPr>
        <p:cNvPr id="1" name="Shape 84"/>
        <p:cNvGrpSpPr/>
        <p:nvPr/>
      </p:nvGrpSpPr>
      <p:grpSpPr>
        <a:xfrm>
          <a:off x="0" y="0"/>
          <a:ext cx="0" cy="0"/>
          <a:chOff x="0" y="0"/>
          <a:chExt cx="0" cy="0"/>
        </a:xfrm>
      </p:grpSpPr>
      <p:pic>
        <p:nvPicPr>
          <p:cNvPr id="2" name="Picture 1">
            <a:extLst>
              <a:ext uri="{FF2B5EF4-FFF2-40B4-BE49-F238E27FC236}">
                <a16:creationId xmlns:a16="http://schemas.microsoft.com/office/drawing/2014/main" id="{833D28AF-F908-4348-AC0B-BC80B10A6769}"/>
              </a:ext>
            </a:extLst>
          </p:cNvPr>
          <p:cNvPicPr>
            <a:picLocks noChangeAspect="1"/>
          </p:cNvPicPr>
          <p:nvPr/>
        </p:nvPicPr>
        <p:blipFill>
          <a:blip r:embed="rId4"/>
          <a:stretch>
            <a:fillRect/>
          </a:stretch>
        </p:blipFill>
        <p:spPr>
          <a:xfrm>
            <a:off x="658467" y="0"/>
            <a:ext cx="7827065" cy="5143500"/>
          </a:xfrm>
          <a:prstGeom prst="rect">
            <a:avLst/>
          </a:prstGeom>
        </p:spPr>
      </p:pic>
      <p:sp>
        <p:nvSpPr>
          <p:cNvPr id="3" name="TextBox 2">
            <a:extLst>
              <a:ext uri="{FF2B5EF4-FFF2-40B4-BE49-F238E27FC236}">
                <a16:creationId xmlns:a16="http://schemas.microsoft.com/office/drawing/2014/main" id="{8470A687-A533-4F79-BE3C-E68996FC19EF}"/>
              </a:ext>
            </a:extLst>
          </p:cNvPr>
          <p:cNvSpPr txBox="1"/>
          <p:nvPr/>
        </p:nvSpPr>
        <p:spPr>
          <a:xfrm>
            <a:off x="1152572" y="240226"/>
            <a:ext cx="1931939" cy="461665"/>
          </a:xfrm>
          <a:prstGeom prst="rect">
            <a:avLst/>
          </a:prstGeom>
          <a:noFill/>
        </p:spPr>
        <p:txBody>
          <a:bodyPr wrap="none" rtlCol="0">
            <a:spAutoFit/>
          </a:bodyPr>
          <a:lstStyle/>
          <a:p>
            <a:r>
              <a:rPr lang="en-GB" sz="1200" dirty="0"/>
              <a:t>AIsheep1 = </a:t>
            </a:r>
          </a:p>
          <a:p>
            <a:r>
              <a:rPr lang="en-GB" sz="1200" dirty="0" err="1"/>
              <a:t>Σsheep</a:t>
            </a:r>
            <a:r>
              <a:rPr lang="en-GB" sz="1200" dirty="0"/>
              <a:t>/ </a:t>
            </a:r>
            <a:r>
              <a:rPr lang="en-GB" sz="1200" dirty="0" err="1"/>
              <a:t>Σcattle</a:t>
            </a:r>
            <a:r>
              <a:rPr lang="en-GB" sz="1200" dirty="0"/>
              <a:t> + </a:t>
            </a:r>
            <a:r>
              <a:rPr lang="en-GB" sz="1200" dirty="0" err="1"/>
              <a:t>Σsheep</a:t>
            </a:r>
            <a:endParaRPr lang="en-GB" sz="1200" dirty="0"/>
          </a:p>
        </p:txBody>
      </p:sp>
    </p:spTree>
    <p:extLst>
      <p:ext uri="{BB962C8B-B14F-4D97-AF65-F5344CB8AC3E}">
        <p14:creationId xmlns:p14="http://schemas.microsoft.com/office/powerpoint/2010/main" val="1768603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br"/>
        </a:blipFill>
        <a:effectLst/>
      </p:bgPr>
    </p:bg>
    <p:spTree>
      <p:nvGrpSpPr>
        <p:cNvPr id="1" name="Shape 84"/>
        <p:cNvGrpSpPr/>
        <p:nvPr/>
      </p:nvGrpSpPr>
      <p:grpSpPr>
        <a:xfrm>
          <a:off x="0" y="0"/>
          <a:ext cx="0" cy="0"/>
          <a:chOff x="0" y="0"/>
          <a:chExt cx="0" cy="0"/>
        </a:xfrm>
      </p:grpSpPr>
      <p:pic>
        <p:nvPicPr>
          <p:cNvPr id="3" name="Picture 2">
            <a:extLst>
              <a:ext uri="{FF2B5EF4-FFF2-40B4-BE49-F238E27FC236}">
                <a16:creationId xmlns:a16="http://schemas.microsoft.com/office/drawing/2014/main" id="{50E61050-89F4-43E3-8979-BF6914DC6699}"/>
              </a:ext>
            </a:extLst>
          </p:cNvPr>
          <p:cNvPicPr>
            <a:picLocks noChangeAspect="1"/>
          </p:cNvPicPr>
          <p:nvPr/>
        </p:nvPicPr>
        <p:blipFill>
          <a:blip r:embed="rId4"/>
          <a:stretch>
            <a:fillRect/>
          </a:stretch>
        </p:blipFill>
        <p:spPr>
          <a:xfrm>
            <a:off x="662716" y="0"/>
            <a:ext cx="7818567" cy="5143500"/>
          </a:xfrm>
          <a:prstGeom prst="rect">
            <a:avLst/>
          </a:prstGeom>
        </p:spPr>
      </p:pic>
      <p:sp>
        <p:nvSpPr>
          <p:cNvPr id="4" name="TextBox 3">
            <a:extLst>
              <a:ext uri="{FF2B5EF4-FFF2-40B4-BE49-F238E27FC236}">
                <a16:creationId xmlns:a16="http://schemas.microsoft.com/office/drawing/2014/main" id="{CC3880A2-91EA-4BB4-A804-88E520207BBF}"/>
              </a:ext>
            </a:extLst>
          </p:cNvPr>
          <p:cNvSpPr txBox="1"/>
          <p:nvPr/>
        </p:nvSpPr>
        <p:spPr>
          <a:xfrm>
            <a:off x="1076372" y="247846"/>
            <a:ext cx="1931939" cy="461665"/>
          </a:xfrm>
          <a:prstGeom prst="rect">
            <a:avLst/>
          </a:prstGeom>
          <a:noFill/>
        </p:spPr>
        <p:txBody>
          <a:bodyPr wrap="none" rtlCol="0">
            <a:spAutoFit/>
          </a:bodyPr>
          <a:lstStyle/>
          <a:p>
            <a:r>
              <a:rPr lang="en-GB" sz="1200" dirty="0"/>
              <a:t>AIsheep1 = </a:t>
            </a:r>
          </a:p>
          <a:p>
            <a:r>
              <a:rPr lang="en-GB" sz="1200" dirty="0" err="1"/>
              <a:t>Σsheep</a:t>
            </a:r>
            <a:r>
              <a:rPr lang="en-GB" sz="1200" dirty="0"/>
              <a:t>/ </a:t>
            </a:r>
            <a:r>
              <a:rPr lang="en-GB" sz="1200" dirty="0" err="1"/>
              <a:t>Σcattle</a:t>
            </a:r>
            <a:r>
              <a:rPr lang="en-GB" sz="1200" dirty="0"/>
              <a:t> + </a:t>
            </a:r>
            <a:r>
              <a:rPr lang="en-GB" sz="1200" dirty="0" err="1"/>
              <a:t>Σsheep</a:t>
            </a:r>
            <a:endParaRPr lang="en-GB" sz="1200" dirty="0"/>
          </a:p>
        </p:txBody>
      </p:sp>
    </p:spTree>
    <p:extLst>
      <p:ext uri="{BB962C8B-B14F-4D97-AF65-F5344CB8AC3E}">
        <p14:creationId xmlns:p14="http://schemas.microsoft.com/office/powerpoint/2010/main" val="956332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tile tx="0" ty="0" sx="100000" sy="100000" flip="none" algn="tl"/>
        </a:blipFill>
        <a:effectLst/>
      </p:bgPr>
    </p:bg>
    <p:spTree>
      <p:nvGrpSpPr>
        <p:cNvPr id="1" name="Shape 64"/>
        <p:cNvGrpSpPr/>
        <p:nvPr/>
      </p:nvGrpSpPr>
      <p:grpSpPr>
        <a:xfrm>
          <a:off x="0" y="0"/>
          <a:ext cx="0" cy="0"/>
          <a:chOff x="0" y="0"/>
          <a:chExt cx="0" cy="0"/>
        </a:xfrm>
      </p:grpSpPr>
      <p:sp>
        <p:nvSpPr>
          <p:cNvPr id="65" name="Google Shape;65;p13"/>
          <p:cNvSpPr txBox="1">
            <a:spLocks noGrp="1"/>
          </p:cNvSpPr>
          <p:nvPr>
            <p:ph type="ctrTitle" idx="4294967295"/>
          </p:nvPr>
        </p:nvSpPr>
        <p:spPr>
          <a:xfrm>
            <a:off x="5753234" y="869069"/>
            <a:ext cx="3390766" cy="52178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b="1" dirty="0"/>
              <a:t>Effects of Sample Size</a:t>
            </a:r>
            <a:endParaRPr b="1" dirty="0"/>
          </a:p>
        </p:txBody>
      </p:sp>
      <p:sp>
        <p:nvSpPr>
          <p:cNvPr id="8" name="Google Shape;86;p16"/>
          <p:cNvSpPr txBox="1">
            <a:spLocks/>
          </p:cNvSpPr>
          <p:nvPr/>
        </p:nvSpPr>
        <p:spPr>
          <a:xfrm>
            <a:off x="5424444" y="1553785"/>
            <a:ext cx="3589882" cy="1481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rgbClr val="926940"/>
              </a:buClr>
              <a:buSzPts val="2400"/>
              <a:buFont typeface="Libre Baskerville"/>
              <a:buChar char="✣"/>
              <a:defRPr sz="2400" b="0" i="0" u="none" strike="noStrike" cap="none">
                <a:solidFill>
                  <a:srgbClr val="403228"/>
                </a:solidFill>
                <a:latin typeface="Libre Baskerville"/>
                <a:ea typeface="Libre Baskerville"/>
                <a:cs typeface="Libre Baskerville"/>
                <a:sym typeface="Libre Baskerville"/>
              </a:defRPr>
            </a:lvl1pPr>
            <a:lvl2pPr marL="914400" marR="0" lvl="1"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2pPr>
            <a:lvl3pPr marL="1371600" marR="0" lvl="2" indent="-355600" algn="l" rtl="0">
              <a:lnSpc>
                <a:spcPct val="100000"/>
              </a:lnSpc>
              <a:spcBef>
                <a:spcPts val="0"/>
              </a:spcBef>
              <a:spcAft>
                <a:spcPts val="0"/>
              </a:spcAft>
              <a:buClr>
                <a:srgbClr val="926940"/>
              </a:buClr>
              <a:buSzPts val="2000"/>
              <a:buFont typeface="Libre Baskerville"/>
              <a:buChar char="■"/>
              <a:defRPr sz="2000" b="0" i="0" u="none" strike="noStrike" cap="none">
                <a:solidFill>
                  <a:srgbClr val="403228"/>
                </a:solidFill>
                <a:latin typeface="Libre Baskerville"/>
                <a:ea typeface="Libre Baskerville"/>
                <a:cs typeface="Libre Baskerville"/>
                <a:sym typeface="Libre Baskerville"/>
              </a:defRPr>
            </a:lvl3pPr>
            <a:lvl4pPr marL="1828800" marR="0" lvl="3"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4pPr>
            <a:lvl5pPr marL="2286000" marR="0" lvl="4"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5pPr>
            <a:lvl6pPr marL="2743200" marR="0" lvl="5" indent="-330200" algn="l" rtl="0">
              <a:lnSpc>
                <a:spcPct val="100000"/>
              </a:lnSpc>
              <a:spcBef>
                <a:spcPts val="0"/>
              </a:spcBef>
              <a:spcAft>
                <a:spcPts val="0"/>
              </a:spcAft>
              <a:buClr>
                <a:srgbClr val="926940"/>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6pPr>
            <a:lvl7pPr marL="3200400" marR="0" lvl="6"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7pPr>
            <a:lvl8pPr marL="3657600" marR="0" lvl="7"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8pPr>
            <a:lvl9pPr marL="4114800" marR="0" lvl="8" indent="-330200" algn="l" rtl="0">
              <a:lnSpc>
                <a:spcPct val="100000"/>
              </a:lnSpc>
              <a:spcBef>
                <a:spcPts val="0"/>
              </a:spcBef>
              <a:spcAft>
                <a:spcPts val="0"/>
              </a:spcAft>
              <a:buClr>
                <a:srgbClr val="403228"/>
              </a:buClr>
              <a:buSzPts val="1600"/>
              <a:buFont typeface="Libre Baskerville"/>
              <a:buChar char="■"/>
              <a:defRPr sz="1600" b="0" i="0" u="none" strike="noStrike" cap="none">
                <a:solidFill>
                  <a:srgbClr val="403228"/>
                </a:solidFill>
                <a:latin typeface="Libre Baskerville"/>
                <a:ea typeface="Libre Baskerville"/>
                <a:cs typeface="Libre Baskerville"/>
                <a:sym typeface="Libre Baskerville"/>
              </a:defRPr>
            </a:lvl9pPr>
          </a:lstStyle>
          <a:p>
            <a:pPr lvl="1">
              <a:buFont typeface="Arial" panose="020B0604020202020204" pitchFamily="34" charset="0"/>
              <a:buChar char="•"/>
            </a:pPr>
            <a:r>
              <a:rPr lang="en-GB" sz="1800" dirty="0"/>
              <a:t>AIsheep1 values are directly affected by sample size</a:t>
            </a:r>
          </a:p>
          <a:p>
            <a:pPr marL="558800" lvl="1" indent="0">
              <a:buNone/>
            </a:pPr>
            <a:endParaRPr lang="en-GB" sz="1800" dirty="0"/>
          </a:p>
          <a:p>
            <a:pPr lvl="1">
              <a:buFont typeface="Arial" panose="020B0604020202020204" pitchFamily="34" charset="0"/>
              <a:buChar char="•"/>
            </a:pPr>
            <a:r>
              <a:rPr lang="en-GB" sz="1800" dirty="0"/>
              <a:t>NISP is negatively correlated to the amount of variance in abundance index</a:t>
            </a:r>
          </a:p>
          <a:p>
            <a:pPr lvl="1">
              <a:buFont typeface="Arial" panose="020B0604020202020204" pitchFamily="34" charset="0"/>
              <a:buChar char="•"/>
            </a:pPr>
            <a:endParaRPr lang="en-GB" sz="1800" dirty="0"/>
          </a:p>
          <a:p>
            <a:pPr lvl="1">
              <a:buFont typeface="Arial" panose="020B0604020202020204" pitchFamily="34" charset="0"/>
              <a:buChar char="•"/>
            </a:pPr>
            <a:r>
              <a:rPr lang="en-GB" sz="1800" dirty="0"/>
              <a:t>Differences in NISP between assemblages</a:t>
            </a:r>
            <a:endParaRPr lang="en-GB" sz="1100" dirty="0"/>
          </a:p>
          <a:p>
            <a:pPr marL="558800" lvl="1" indent="0">
              <a:buNone/>
            </a:pPr>
            <a:endParaRPr lang="en-GB" sz="1100" dirty="0"/>
          </a:p>
        </p:txBody>
      </p:sp>
      <p:pic>
        <p:nvPicPr>
          <p:cNvPr id="3" name="Picture 2">
            <a:extLst>
              <a:ext uri="{FF2B5EF4-FFF2-40B4-BE49-F238E27FC236}">
                <a16:creationId xmlns:a16="http://schemas.microsoft.com/office/drawing/2014/main" id="{388280A5-3407-4468-AD86-35F559814EEF}"/>
              </a:ext>
            </a:extLst>
          </p:cNvPr>
          <p:cNvPicPr>
            <a:picLocks noChangeAspect="1"/>
          </p:cNvPicPr>
          <p:nvPr/>
        </p:nvPicPr>
        <p:blipFill>
          <a:blip r:embed="rId4"/>
          <a:stretch>
            <a:fillRect/>
          </a:stretch>
        </p:blipFill>
        <p:spPr>
          <a:xfrm>
            <a:off x="248995" y="250685"/>
            <a:ext cx="5374565" cy="4642129"/>
          </a:xfrm>
          <a:prstGeom prst="rect">
            <a:avLst/>
          </a:prstGeom>
        </p:spPr>
      </p:pic>
      <p:sp>
        <p:nvSpPr>
          <p:cNvPr id="6" name="TextBox 5">
            <a:extLst>
              <a:ext uri="{FF2B5EF4-FFF2-40B4-BE49-F238E27FC236}">
                <a16:creationId xmlns:a16="http://schemas.microsoft.com/office/drawing/2014/main" id="{74D44AC9-54EB-404E-B926-6ED97C2B640F}"/>
              </a:ext>
            </a:extLst>
          </p:cNvPr>
          <p:cNvSpPr txBox="1"/>
          <p:nvPr/>
        </p:nvSpPr>
        <p:spPr>
          <a:xfrm>
            <a:off x="1175432" y="399009"/>
            <a:ext cx="2053767" cy="461665"/>
          </a:xfrm>
          <a:prstGeom prst="rect">
            <a:avLst/>
          </a:prstGeom>
          <a:noFill/>
        </p:spPr>
        <p:txBody>
          <a:bodyPr wrap="none" rtlCol="0">
            <a:spAutoFit/>
          </a:bodyPr>
          <a:lstStyle/>
          <a:p>
            <a:r>
              <a:rPr lang="en-GB" sz="1200" dirty="0"/>
              <a:t>zSheep1 = </a:t>
            </a:r>
          </a:p>
          <a:p>
            <a:r>
              <a:rPr lang="en-GB" sz="1200" dirty="0"/>
              <a:t>Z-score of AIsheep1 values</a:t>
            </a:r>
          </a:p>
        </p:txBody>
      </p:sp>
    </p:spTree>
    <p:extLst>
      <p:ext uri="{BB962C8B-B14F-4D97-AF65-F5344CB8AC3E}">
        <p14:creationId xmlns:p14="http://schemas.microsoft.com/office/powerpoint/2010/main" val="299371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olabell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6170</TotalTime>
  <Words>1766</Words>
  <Application>Microsoft Office PowerPoint</Application>
  <PresentationFormat>On-screen Show (16:9)</PresentationFormat>
  <Paragraphs>142</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Libre Baskerville</vt:lpstr>
      <vt:lpstr>Wingdings</vt:lpstr>
      <vt:lpstr>Cinzel</vt:lpstr>
      <vt:lpstr>Arial</vt:lpstr>
      <vt:lpstr>Baskerville Old Face</vt:lpstr>
      <vt:lpstr>Dolabella template</vt:lpstr>
      <vt:lpstr>PowerPoint Presentation</vt:lpstr>
      <vt:lpstr>Why Count Medieval Sheep?</vt:lpstr>
      <vt:lpstr>Distribution of Variation across the Landscape</vt:lpstr>
      <vt:lpstr>PowerPoint Presentation</vt:lpstr>
      <vt:lpstr>PowerPoint Presentation</vt:lpstr>
      <vt:lpstr>PowerPoint Presentation</vt:lpstr>
      <vt:lpstr>PowerPoint Presentation</vt:lpstr>
      <vt:lpstr>PowerPoint Presentation</vt:lpstr>
      <vt:lpstr>Effects of Sample Size</vt:lpstr>
      <vt:lpstr>PowerPoint Presentation</vt:lpstr>
      <vt:lpstr>PowerPoint Presentation</vt:lpstr>
      <vt:lpstr>PowerPoint Presentation</vt:lpstr>
      <vt:lpstr>Discussion and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Beyond Counting Sheep</dc:title>
  <dc:creator>GUILDFORD Roxanne</dc:creator>
  <cp:lastModifiedBy>GUILDFORD Roxanne</cp:lastModifiedBy>
  <cp:revision>101</cp:revision>
  <dcterms:modified xsi:type="dcterms:W3CDTF">2019-04-29T14:06:12Z</dcterms:modified>
</cp:coreProperties>
</file>